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52"/>
  </p:notesMasterIdLst>
  <p:sldIdLst>
    <p:sldId id="257" r:id="rId2"/>
    <p:sldId id="309" r:id="rId3"/>
    <p:sldId id="259" r:id="rId4"/>
    <p:sldId id="260" r:id="rId5"/>
    <p:sldId id="261" r:id="rId6"/>
    <p:sldId id="262" r:id="rId7"/>
    <p:sldId id="263" r:id="rId8"/>
    <p:sldId id="264" r:id="rId9"/>
    <p:sldId id="315" r:id="rId10"/>
    <p:sldId id="266" r:id="rId11"/>
    <p:sldId id="267" r:id="rId12"/>
    <p:sldId id="268" r:id="rId13"/>
    <p:sldId id="269" r:id="rId14"/>
    <p:sldId id="270" r:id="rId15"/>
    <p:sldId id="298" r:id="rId16"/>
    <p:sldId id="272" r:id="rId17"/>
    <p:sldId id="317" r:id="rId18"/>
    <p:sldId id="318" r:id="rId19"/>
    <p:sldId id="319" r:id="rId20"/>
    <p:sldId id="320" r:id="rId21"/>
    <p:sldId id="321" r:id="rId22"/>
    <p:sldId id="322" r:id="rId23"/>
    <p:sldId id="323" r:id="rId24"/>
    <p:sldId id="324" r:id="rId25"/>
    <p:sldId id="273" r:id="rId26"/>
    <p:sldId id="325" r:id="rId27"/>
    <p:sldId id="326" r:id="rId28"/>
    <p:sldId id="327" r:id="rId29"/>
    <p:sldId id="328" r:id="rId30"/>
    <p:sldId id="329" r:id="rId31"/>
    <p:sldId id="330" r:id="rId32"/>
    <p:sldId id="331" r:id="rId33"/>
    <p:sldId id="332" r:id="rId34"/>
    <p:sldId id="333" r:id="rId35"/>
    <p:sldId id="334" r:id="rId36"/>
    <p:sldId id="335" r:id="rId37"/>
    <p:sldId id="336" r:id="rId38"/>
    <p:sldId id="337" r:id="rId39"/>
    <p:sldId id="338" r:id="rId40"/>
    <p:sldId id="339" r:id="rId41"/>
    <p:sldId id="340" r:id="rId42"/>
    <p:sldId id="341" r:id="rId43"/>
    <p:sldId id="342" r:id="rId44"/>
    <p:sldId id="343" r:id="rId45"/>
    <p:sldId id="344" r:id="rId46"/>
    <p:sldId id="345" r:id="rId47"/>
    <p:sldId id="346" r:id="rId48"/>
    <p:sldId id="347" r:id="rId49"/>
    <p:sldId id="312" r:id="rId50"/>
    <p:sldId id="348"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240" autoAdjust="0"/>
    <p:restoredTop sz="91623" autoAdjust="0"/>
  </p:normalViewPr>
  <p:slideViewPr>
    <p:cSldViewPr snapToGrid="0">
      <p:cViewPr varScale="1">
        <p:scale>
          <a:sx n="63" d="100"/>
          <a:sy n="63" d="100"/>
        </p:scale>
        <p:origin x="68" y="180"/>
      </p:cViewPr>
      <p:guideLst/>
    </p:cSldViewPr>
  </p:slideViewPr>
  <p:notesTextViewPr>
    <p:cViewPr>
      <p:scale>
        <a:sx n="1" d="1"/>
        <a:sy n="1" d="1"/>
      </p:scale>
      <p:origin x="0" y="0"/>
    </p:cViewPr>
  </p:notesTextViewPr>
  <p:sorterViewPr>
    <p:cViewPr>
      <p:scale>
        <a:sx n="100" d="100"/>
        <a:sy n="100" d="100"/>
      </p:scale>
      <p:origin x="0" y="-54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a:t>Observe</a:t>
          </a:r>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a:t>Inquire</a:t>
          </a:r>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a:t>Diagnose</a:t>
          </a:r>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a:t>Design</a:t>
          </a:r>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a:t>Assess Student Learning</a:t>
          </a:r>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a:t>Teach</a:t>
          </a:r>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Assessment: 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a:solidFill>
                <a:schemeClr val="tx1"/>
              </a:solidFill>
            </a:rPr>
            <a:t>Strategize/Teach</a:t>
          </a:r>
        </a:p>
        <a:p>
          <a:r>
            <a:rPr lang="en-US" dirty="0">
              <a:solidFill>
                <a:schemeClr val="tx1"/>
              </a:solidFill>
            </a:rPr>
            <a:t>Differentiate Instruction and Intervention</a:t>
          </a: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4DA6F389-F7DB-4DFE-A162-FD14107ABD2E}" type="presOf" srcId="{96E8FC0F-6283-44C5-9E12-DBEAF44B96AF}" destId="{8513FB1E-B849-4B5F-9EAA-2FA770C69E7C}" srcOrd="0" destOrd="0" presId="urn:microsoft.com/office/officeart/2005/8/layout/cycle5"/>
    <dgm:cxn modelId="{278F38C9-4EB1-4057-9F2B-DD4322AD9523}" type="presOf" srcId="{E34C99AB-C6D5-4508-84FF-1A6EA8A9E59E}" destId="{205F2BF5-E970-4370-A83E-DE102CF7DDC8}" srcOrd="0" destOrd="0" presId="urn:microsoft.com/office/officeart/2005/8/layout/cycle5"/>
    <dgm:cxn modelId="{A1985F3D-1D81-4BB9-A060-291A48F768C8}" type="presOf" srcId="{DF1D113F-0A54-407A-9CFC-695A5F71D5C8}" destId="{07C5B955-8109-42E9-8646-E931F71B2CAD}" srcOrd="0" destOrd="0" presId="urn:microsoft.com/office/officeart/2005/8/layout/cycle5"/>
    <dgm:cxn modelId="{3BBECF61-8A3E-4070-957D-47D328285402}" type="presOf" srcId="{04009CC4-02D9-4481-9280-2CE762CFC6A3}" destId="{71DD129E-1557-4088-A6B0-34D4ED2D7718}" srcOrd="0" destOrd="0" presId="urn:microsoft.com/office/officeart/2005/8/layout/cycle5"/>
    <dgm:cxn modelId="{81D14EC4-4015-4EB5-B7E0-757E8084B464}"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915F307A-CA46-474A-90F5-0130BBD3F7D7}" type="presOf" srcId="{7AC07A74-C07F-416D-BD5F-9E5B6DBC0BB9}" destId="{73978B89-55E0-4727-AFEC-3DA78C34A0DD}"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B25BCEA9-93B5-47A7-BB02-CEE90FC3C599}" type="presOf" srcId="{06132753-ABEC-4B30-B9DF-E775D3246DB9}" destId="{2C325EB2-7D5A-47D2-9349-D69D85F1DDAD}" srcOrd="0" destOrd="0" presId="urn:microsoft.com/office/officeart/2005/8/layout/cycle5"/>
    <dgm:cxn modelId="{B2B53DD3-EB8A-4623-ACFC-C7B11C5FB81A}" type="presOf" srcId="{2B62D6BF-3A9C-4025-BC3B-DED4F65CA47B}" destId="{BF99EAC7-FFD0-43ED-8A5C-81AB2C56AE94}"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7478F85-E70E-48A2-ADEB-773F0E2D2EB5}"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B9718A37-66FE-42BD-969C-D470F5BBCFD0}" type="presOf" srcId="{B3DD83AF-284B-4170-9033-54F6179917D7}" destId="{FB84403D-89C3-44B0-A20D-0BFD20AD9755}" srcOrd="0" destOrd="0" presId="urn:microsoft.com/office/officeart/2005/8/layout/cycle5"/>
    <dgm:cxn modelId="{7D4FD44B-D5C1-42D8-B063-622B50681D8B}" type="presOf" srcId="{5996F9D2-D747-4C77-886D-E320C62E1E7D}" destId="{BAB4FE5A-04F8-46B9-92C8-C9985FA5A56A}" srcOrd="0" destOrd="0" presId="urn:microsoft.com/office/officeart/2005/8/layout/cycle5"/>
    <dgm:cxn modelId="{7136353E-6A3E-45CC-9B7E-FABB6435CB88}" type="presParOf" srcId="{8513FB1E-B849-4B5F-9EAA-2FA770C69E7C}" destId="{07C5B955-8109-42E9-8646-E931F71B2CAD}" srcOrd="0" destOrd="0" presId="urn:microsoft.com/office/officeart/2005/8/layout/cycle5"/>
    <dgm:cxn modelId="{98C67281-B3F4-4559-9283-D5690522764A}" type="presParOf" srcId="{8513FB1E-B849-4B5F-9EAA-2FA770C69E7C}" destId="{49F86AAD-E0CB-4BE9-A8CC-0ADE39AD32EC}" srcOrd="1" destOrd="0" presId="urn:microsoft.com/office/officeart/2005/8/layout/cycle5"/>
    <dgm:cxn modelId="{D2FAB28E-6AD7-448B-A142-2FE378EEE2FE}" type="presParOf" srcId="{8513FB1E-B849-4B5F-9EAA-2FA770C69E7C}" destId="{BAB4FE5A-04F8-46B9-92C8-C9985FA5A56A}" srcOrd="2" destOrd="0" presId="urn:microsoft.com/office/officeart/2005/8/layout/cycle5"/>
    <dgm:cxn modelId="{35B8311F-6D24-4708-B3E4-DC180E215234}" type="presParOf" srcId="{8513FB1E-B849-4B5F-9EAA-2FA770C69E7C}" destId="{2E720B26-6BF2-4BA7-8AE7-54D60E76A8F5}" srcOrd="3" destOrd="0" presId="urn:microsoft.com/office/officeart/2005/8/layout/cycle5"/>
    <dgm:cxn modelId="{9138162F-A5AE-4CEA-AF4E-971491955017}" type="presParOf" srcId="{8513FB1E-B849-4B5F-9EAA-2FA770C69E7C}" destId="{1115ABF6-161C-4D2E-8008-F9650E3A5665}" srcOrd="4" destOrd="0" presId="urn:microsoft.com/office/officeart/2005/8/layout/cycle5"/>
    <dgm:cxn modelId="{C4306543-5CBF-49B6-BE10-990E5D8EECA8}" type="presParOf" srcId="{8513FB1E-B849-4B5F-9EAA-2FA770C69E7C}" destId="{205F2BF5-E970-4370-A83E-DE102CF7DDC8}" srcOrd="5" destOrd="0" presId="urn:microsoft.com/office/officeart/2005/8/layout/cycle5"/>
    <dgm:cxn modelId="{99167B77-3C07-470D-A98F-075B5CADACAD}" type="presParOf" srcId="{8513FB1E-B849-4B5F-9EAA-2FA770C69E7C}" destId="{BF99EAC7-FFD0-43ED-8A5C-81AB2C56AE94}" srcOrd="6" destOrd="0" presId="urn:microsoft.com/office/officeart/2005/8/layout/cycle5"/>
    <dgm:cxn modelId="{495DF9AD-775C-4C50-8D8A-F3FFABDC0C84}" type="presParOf" srcId="{8513FB1E-B849-4B5F-9EAA-2FA770C69E7C}" destId="{8DFA4B35-A400-481D-BA69-AFA40B9C0F80}" srcOrd="7" destOrd="0" presId="urn:microsoft.com/office/officeart/2005/8/layout/cycle5"/>
    <dgm:cxn modelId="{72A1C094-B7A8-4AC4-9375-0C7DAF149515}" type="presParOf" srcId="{8513FB1E-B849-4B5F-9EAA-2FA770C69E7C}" destId="{2C325EB2-7D5A-47D2-9349-D69D85F1DDAD}" srcOrd="8" destOrd="0" presId="urn:microsoft.com/office/officeart/2005/8/layout/cycle5"/>
    <dgm:cxn modelId="{9902AF7F-6A50-4B3D-8839-2292FF1AE246}" type="presParOf" srcId="{8513FB1E-B849-4B5F-9EAA-2FA770C69E7C}" destId="{71DD129E-1557-4088-A6B0-34D4ED2D7718}" srcOrd="9" destOrd="0" presId="urn:microsoft.com/office/officeart/2005/8/layout/cycle5"/>
    <dgm:cxn modelId="{8B250D91-904B-4A4B-85E7-0058058F7421}" type="presParOf" srcId="{8513FB1E-B849-4B5F-9EAA-2FA770C69E7C}" destId="{E53861A2-A9AE-4B14-B250-25B1EB5255DA}" srcOrd="10" destOrd="0" presId="urn:microsoft.com/office/officeart/2005/8/layout/cycle5"/>
    <dgm:cxn modelId="{6EB4B0B1-59F1-4732-8C23-CB98E87E07FF}" type="presParOf" srcId="{8513FB1E-B849-4B5F-9EAA-2FA770C69E7C}" destId="{01E8F650-8C9C-4CAB-8C2B-9AA308CC64EB}" srcOrd="11" destOrd="0" presId="urn:microsoft.com/office/officeart/2005/8/layout/cycle5"/>
    <dgm:cxn modelId="{183D1035-001A-459A-83B1-9E598C76A1C8}" type="presParOf" srcId="{8513FB1E-B849-4B5F-9EAA-2FA770C69E7C}" destId="{FB84403D-89C3-44B0-A20D-0BFD20AD9755}" srcOrd="12" destOrd="0" presId="urn:microsoft.com/office/officeart/2005/8/layout/cycle5"/>
    <dgm:cxn modelId="{B076DCD2-30BD-4B9A-85D1-A4D9D991BD61}" type="presParOf" srcId="{8513FB1E-B849-4B5F-9EAA-2FA770C69E7C}" destId="{F4B6A345-0C99-4D3B-84F5-398A15FCFD32}" srcOrd="13" destOrd="0" presId="urn:microsoft.com/office/officeart/2005/8/layout/cycle5"/>
    <dgm:cxn modelId="{07EBDD33-EBA0-4C63-84F4-34CD9206C043}"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672CB923-F621-48A1-91A8-C0F8C7977DBB}" type="presOf" srcId="{E34C99AB-C6D5-4508-84FF-1A6EA8A9E59E}" destId="{205F2BF5-E970-4370-A83E-DE102CF7DDC8}" srcOrd="0" destOrd="0" presId="urn:microsoft.com/office/officeart/2005/8/layout/cycle5"/>
    <dgm:cxn modelId="{312E6B80-B875-4B03-9A75-9090339FCEA4}" type="presOf" srcId="{B3DD83AF-284B-4170-9033-54F6179917D7}" destId="{FB84403D-89C3-44B0-A20D-0BFD20AD9755}" srcOrd="0" destOrd="0" presId="urn:microsoft.com/office/officeart/2005/8/layout/cycle5"/>
    <dgm:cxn modelId="{D8417680-1CC0-4D83-BA37-4AEBC94E744E}" type="presOf" srcId="{DF1D113F-0A54-407A-9CFC-695A5F71D5C8}" destId="{07C5B955-8109-42E9-8646-E931F71B2CAD}" srcOrd="0" destOrd="0" presId="urn:microsoft.com/office/officeart/2005/8/layout/cycle5"/>
    <dgm:cxn modelId="{A8329E38-1576-4CED-B4B4-0653B0026CEC}"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77D82943-A83E-4FA8-9DF5-AA5DE719EFB2}" type="presOf" srcId="{7AC07A74-C07F-416D-BD5F-9E5B6DBC0BB9}" destId="{73978B89-55E0-4727-AFEC-3DA78C34A0DD}" srcOrd="0" destOrd="0" presId="urn:microsoft.com/office/officeart/2005/8/layout/cycle5"/>
    <dgm:cxn modelId="{C7E81E6B-F56C-4C6C-A855-9A1742D3CD2A}" type="presOf" srcId="{2B62D6BF-3A9C-4025-BC3B-DED4F65CA47B}" destId="{BF99EAC7-FFD0-43ED-8A5C-81AB2C56AE94}"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3307F85B-3210-41C4-BD6B-3052377527F1}" type="presOf" srcId="{5996F9D2-D747-4C77-886D-E320C62E1E7D}" destId="{BAB4FE5A-04F8-46B9-92C8-C9985FA5A56A}"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26E1AF5C-7667-43D7-9E98-CFCAF0DB94B1}"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FE17C42-C155-403B-AB42-26BBB6643FB8}" type="presOf" srcId="{96E8FC0F-6283-44C5-9E12-DBEAF44B96AF}" destId="{8513FB1E-B849-4B5F-9EAA-2FA770C69E7C}" srcOrd="0" destOrd="0" presId="urn:microsoft.com/office/officeart/2005/8/layout/cycle5"/>
    <dgm:cxn modelId="{970375E0-52A7-4FC8-8A6D-68FFA2674A55}" type="presOf" srcId="{06132753-ABEC-4B30-B9DF-E775D3246DB9}" destId="{2C325EB2-7D5A-47D2-9349-D69D85F1DDAD}" srcOrd="0" destOrd="0" presId="urn:microsoft.com/office/officeart/2005/8/layout/cycle5"/>
    <dgm:cxn modelId="{71F822ED-402F-4E00-BC11-F1DDCA2ECB81}" type="presOf" srcId="{04009CC4-02D9-4481-9280-2CE762CFC6A3}" destId="{71DD129E-1557-4088-A6B0-34D4ED2D7718}" srcOrd="0" destOrd="0" presId="urn:microsoft.com/office/officeart/2005/8/layout/cycle5"/>
    <dgm:cxn modelId="{5FDBCC4B-585E-4287-BF90-727959922AF5}" type="presParOf" srcId="{8513FB1E-B849-4B5F-9EAA-2FA770C69E7C}" destId="{07C5B955-8109-42E9-8646-E931F71B2CAD}" srcOrd="0" destOrd="0" presId="urn:microsoft.com/office/officeart/2005/8/layout/cycle5"/>
    <dgm:cxn modelId="{2D3ACE72-9D28-47E7-8663-9CEED5D1C09C}" type="presParOf" srcId="{8513FB1E-B849-4B5F-9EAA-2FA770C69E7C}" destId="{49F86AAD-E0CB-4BE9-A8CC-0ADE39AD32EC}" srcOrd="1" destOrd="0" presId="urn:microsoft.com/office/officeart/2005/8/layout/cycle5"/>
    <dgm:cxn modelId="{6B3E88B2-3E8C-4CD0-969C-0AD4922D728D}" type="presParOf" srcId="{8513FB1E-B849-4B5F-9EAA-2FA770C69E7C}" destId="{BAB4FE5A-04F8-46B9-92C8-C9985FA5A56A}" srcOrd="2" destOrd="0" presId="urn:microsoft.com/office/officeart/2005/8/layout/cycle5"/>
    <dgm:cxn modelId="{BD520C69-02F6-4DFE-9CE0-F8B54D81C78A}" type="presParOf" srcId="{8513FB1E-B849-4B5F-9EAA-2FA770C69E7C}" destId="{2E720B26-6BF2-4BA7-8AE7-54D60E76A8F5}" srcOrd="3" destOrd="0" presId="urn:microsoft.com/office/officeart/2005/8/layout/cycle5"/>
    <dgm:cxn modelId="{8074914A-85FB-440E-B27B-6C2180B9BE89}" type="presParOf" srcId="{8513FB1E-B849-4B5F-9EAA-2FA770C69E7C}" destId="{1115ABF6-161C-4D2E-8008-F9650E3A5665}" srcOrd="4" destOrd="0" presId="urn:microsoft.com/office/officeart/2005/8/layout/cycle5"/>
    <dgm:cxn modelId="{C59C578E-9EEB-46C8-A7ED-BA640A3DD179}" type="presParOf" srcId="{8513FB1E-B849-4B5F-9EAA-2FA770C69E7C}" destId="{205F2BF5-E970-4370-A83E-DE102CF7DDC8}" srcOrd="5" destOrd="0" presId="urn:microsoft.com/office/officeart/2005/8/layout/cycle5"/>
    <dgm:cxn modelId="{D59F97D1-BD9D-417E-9F91-808C71EB13C6}" type="presParOf" srcId="{8513FB1E-B849-4B5F-9EAA-2FA770C69E7C}" destId="{BF99EAC7-FFD0-43ED-8A5C-81AB2C56AE94}" srcOrd="6" destOrd="0" presId="urn:microsoft.com/office/officeart/2005/8/layout/cycle5"/>
    <dgm:cxn modelId="{758C227E-AAEF-49C0-89AE-23ED60A05653}" type="presParOf" srcId="{8513FB1E-B849-4B5F-9EAA-2FA770C69E7C}" destId="{8DFA4B35-A400-481D-BA69-AFA40B9C0F80}" srcOrd="7" destOrd="0" presId="urn:microsoft.com/office/officeart/2005/8/layout/cycle5"/>
    <dgm:cxn modelId="{2FAF9340-8AC3-47B2-A2D4-C2362E4C6F28}" type="presParOf" srcId="{8513FB1E-B849-4B5F-9EAA-2FA770C69E7C}" destId="{2C325EB2-7D5A-47D2-9349-D69D85F1DDAD}" srcOrd="8" destOrd="0" presId="urn:microsoft.com/office/officeart/2005/8/layout/cycle5"/>
    <dgm:cxn modelId="{1D26164A-F5C3-46CC-A571-F38BB542DCE6}" type="presParOf" srcId="{8513FB1E-B849-4B5F-9EAA-2FA770C69E7C}" destId="{71DD129E-1557-4088-A6B0-34D4ED2D7718}" srcOrd="9" destOrd="0" presId="urn:microsoft.com/office/officeart/2005/8/layout/cycle5"/>
    <dgm:cxn modelId="{DB09FA3F-4277-42B7-B39B-B9F5F9104C54}" type="presParOf" srcId="{8513FB1E-B849-4B5F-9EAA-2FA770C69E7C}" destId="{E53861A2-A9AE-4B14-B250-25B1EB5255DA}" srcOrd="10" destOrd="0" presId="urn:microsoft.com/office/officeart/2005/8/layout/cycle5"/>
    <dgm:cxn modelId="{21F0BACA-AAFF-45BF-B195-90F96BF0F61A}" type="presParOf" srcId="{8513FB1E-B849-4B5F-9EAA-2FA770C69E7C}" destId="{01E8F650-8C9C-4CAB-8C2B-9AA308CC64EB}" srcOrd="11" destOrd="0" presId="urn:microsoft.com/office/officeart/2005/8/layout/cycle5"/>
    <dgm:cxn modelId="{4272AF6A-EEE6-4228-BF11-FC32EE35C088}" type="presParOf" srcId="{8513FB1E-B849-4B5F-9EAA-2FA770C69E7C}" destId="{FB84403D-89C3-44B0-A20D-0BFD20AD9755}" srcOrd="12" destOrd="0" presId="urn:microsoft.com/office/officeart/2005/8/layout/cycle5"/>
    <dgm:cxn modelId="{796A6565-3E48-401B-85F5-925AD63B8B64}" type="presParOf" srcId="{8513FB1E-B849-4B5F-9EAA-2FA770C69E7C}" destId="{F4B6A345-0C99-4D3B-84F5-398A15FCFD32}" srcOrd="13" destOrd="0" presId="urn:microsoft.com/office/officeart/2005/8/layout/cycle5"/>
    <dgm:cxn modelId="{95C49334-4804-4861-AD10-7DA1531F564F}"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Observe</a:t>
          </a:r>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Inquire</a:t>
          </a:r>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Diagnose</a:t>
          </a:r>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Design</a:t>
          </a:r>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Assess Student Learning</a:t>
          </a:r>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Teach</a:t>
          </a:r>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Assessment: 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Strategize/Teach</a:t>
          </a:r>
        </a:p>
        <a:p>
          <a:pPr lvl="0" algn="ctr" defTabSz="800100">
            <a:lnSpc>
              <a:spcPct val="90000"/>
            </a:lnSpc>
            <a:spcBef>
              <a:spcPct val="0"/>
            </a:spcBef>
            <a:spcAft>
              <a:spcPct val="35000"/>
            </a:spcAft>
          </a:pPr>
          <a:r>
            <a:rPr lang="en-US" sz="1800" kern="1200" dirty="0">
              <a:solidFill>
                <a:schemeClr val="tx1"/>
              </a:solidFill>
            </a:rPr>
            <a:t>Differentiate Instruction and Intervention</a:t>
          </a: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2/20/2017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27836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p:sp>
      <p:sp>
        <p:nvSpPr>
          <p:cNvPr id="13926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9268"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5AE3652-1338-40D7-AA2A-82A0CA528577}" type="slidenum">
              <a:rPr lang="en-US" altLang="en-US"/>
              <a:pPr/>
              <a:t>44</a:t>
            </a:fld>
            <a:endParaRPr lang="en-US" altLang="en-US"/>
          </a:p>
        </p:txBody>
      </p:sp>
    </p:spTree>
    <p:extLst>
      <p:ext uri="{BB962C8B-B14F-4D97-AF65-F5344CB8AC3E}">
        <p14:creationId xmlns:p14="http://schemas.microsoft.com/office/powerpoint/2010/main" val="3649106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p:sp>
      <p:sp>
        <p:nvSpPr>
          <p:cNvPr id="14131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Following these steps insures that no one comes to the MTSS Team table with data that is not representative of how the student is actually performing. Good decisions are made with accurate data.</a:t>
            </a:r>
          </a:p>
        </p:txBody>
      </p:sp>
      <p:sp>
        <p:nvSpPr>
          <p:cNvPr id="141316"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202C988-9469-47C0-82D5-4F95FD3F0649}" type="slidenum">
              <a:rPr lang="en-US" altLang="en-US"/>
              <a:pPr/>
              <a:t>45</a:t>
            </a:fld>
            <a:endParaRPr lang="en-US" altLang="en-US"/>
          </a:p>
        </p:txBody>
      </p:sp>
    </p:spTree>
    <p:extLst>
      <p:ext uri="{BB962C8B-B14F-4D97-AF65-F5344CB8AC3E}">
        <p14:creationId xmlns:p14="http://schemas.microsoft.com/office/powerpoint/2010/main" val="3414273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FACILITATOR, PLEASE SAY:</a:t>
            </a:r>
          </a:p>
          <a:p>
            <a:r>
              <a:rPr lang="en-US" altLang="en-US" smtClean="0"/>
              <a:t>This chart helps to determine when EFFECTIVENESS of an intervention can be determined. NOT when the decision can be made about a referral to ECE—which is not the focus of or the reason for intervention in the first place.</a:t>
            </a:r>
          </a:p>
        </p:txBody>
      </p:sp>
      <p:sp>
        <p:nvSpPr>
          <p:cNvPr id="144388"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7D9C4D-A6C8-4D7F-9685-48BD9EB8FC09}" type="slidenum">
              <a:rPr lang="en-US" altLang="en-US"/>
              <a:pPr/>
              <a:t>47</a:t>
            </a:fld>
            <a:endParaRPr lang="en-US" altLang="en-US"/>
          </a:p>
        </p:txBody>
      </p:sp>
    </p:spTree>
    <p:extLst>
      <p:ext uri="{BB962C8B-B14F-4D97-AF65-F5344CB8AC3E}">
        <p14:creationId xmlns:p14="http://schemas.microsoft.com/office/powerpoint/2010/main" val="2990496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p:sp>
      <p:sp>
        <p:nvSpPr>
          <p:cNvPr id="1187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084293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p:sp>
      <p:sp>
        <p:nvSpPr>
          <p:cNvPr id="12697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10478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p:sp>
      <p:sp>
        <p:nvSpPr>
          <p:cNvPr id="12902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01022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p:sp>
      <p:sp>
        <p:nvSpPr>
          <p:cNvPr id="13107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1076"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D28A123-E4D4-47F5-AEB3-DCC761D3B32A}" type="slidenum">
              <a:rPr lang="en-US" altLang="en-US"/>
              <a:pPr/>
              <a:t>40</a:t>
            </a:fld>
            <a:endParaRPr lang="en-US" altLang="en-US"/>
          </a:p>
        </p:txBody>
      </p:sp>
    </p:spTree>
    <p:extLst>
      <p:ext uri="{BB962C8B-B14F-4D97-AF65-F5344CB8AC3E}">
        <p14:creationId xmlns:p14="http://schemas.microsoft.com/office/powerpoint/2010/main" val="1653045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p:sp>
      <p:sp>
        <p:nvSpPr>
          <p:cNvPr id="133123"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3124"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8EFE469-9CA3-4724-8CF7-D439D368AA36}" type="slidenum">
              <a:rPr lang="en-US" altLang="en-US"/>
              <a:pPr/>
              <a:t>41</a:t>
            </a:fld>
            <a:endParaRPr lang="en-US" altLang="en-US"/>
          </a:p>
        </p:txBody>
      </p:sp>
    </p:spTree>
    <p:extLst>
      <p:ext uri="{BB962C8B-B14F-4D97-AF65-F5344CB8AC3E}">
        <p14:creationId xmlns:p14="http://schemas.microsoft.com/office/powerpoint/2010/main" val="1405230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p:sp>
      <p:sp>
        <p:nvSpPr>
          <p:cNvPr id="135171"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5172"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2B04D17-9FED-42D3-89E4-CB2E7F5302BF}" type="slidenum">
              <a:rPr lang="en-US" altLang="en-US"/>
              <a:pPr/>
              <a:t>42</a:t>
            </a:fld>
            <a:endParaRPr lang="en-US" altLang="en-US"/>
          </a:p>
        </p:txBody>
      </p:sp>
    </p:spTree>
    <p:extLst>
      <p:ext uri="{BB962C8B-B14F-4D97-AF65-F5344CB8AC3E}">
        <p14:creationId xmlns:p14="http://schemas.microsoft.com/office/powerpoint/2010/main" val="2117287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p:sp>
      <p:sp>
        <p:nvSpPr>
          <p:cNvPr id="13721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Computer programs are meant to be supplemental—supplemental to core or intervention instruction. Data from a computer program used to increase student ability/understanding should be monitored closely—especially for those students who are Tier II or Tier III. Any program used should be evidence-based and proven effective. The program should be used with fidelity (as the program creators recommend if data is to be useful in making instructional or ECE referral decisions). </a:t>
            </a:r>
            <a:r>
              <a:rPr lang="en-US" altLang="en-US" b="1" smtClean="0"/>
              <a:t>The teacher MUST be available to answer questions or dispel misconceptions whenever students are sitting in front of a computer program. </a:t>
            </a:r>
          </a:p>
          <a:p>
            <a:endParaRPr lang="en-US" altLang="en-US" sz="2800" b="1" smtClean="0"/>
          </a:p>
          <a:p>
            <a:r>
              <a:rPr lang="en-US" altLang="en-US" sz="2800" b="1" smtClean="0"/>
              <a:t>There is not a substitute for a highly-training and QUALIFIED teacher for students at </a:t>
            </a:r>
            <a:r>
              <a:rPr lang="en-US" altLang="en-US" sz="2800" b="1" u="sng" smtClean="0"/>
              <a:t>any</a:t>
            </a:r>
            <a:r>
              <a:rPr lang="en-US" altLang="en-US" sz="2800" b="1" smtClean="0"/>
              <a:t> tier.</a:t>
            </a:r>
          </a:p>
        </p:txBody>
      </p:sp>
      <p:sp>
        <p:nvSpPr>
          <p:cNvPr id="137220"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94BEBAC-7EF7-4B82-A334-43E2C68A303E}" type="slidenum">
              <a:rPr lang="en-US" altLang="en-US"/>
              <a:pPr/>
              <a:t>43</a:t>
            </a:fld>
            <a:endParaRPr lang="en-US" altLang="en-US"/>
          </a:p>
        </p:txBody>
      </p:sp>
    </p:spTree>
    <p:extLst>
      <p:ext uri="{BB962C8B-B14F-4D97-AF65-F5344CB8AC3E}">
        <p14:creationId xmlns:p14="http://schemas.microsoft.com/office/powerpoint/2010/main" val="2332785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865105A-E5C2-4E97-991B-553CA8716C7D}" type="datetime1">
              <a:rPr lang="en-US" smtClean="0"/>
              <a:t>2/20/2017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EB9C62-4DF7-4C64-9CF5-5D40702E422F}" type="datetime1">
              <a:rPr lang="en-US" smtClean="0"/>
              <a:t>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8B88A7-4AB6-4F30-ABA4-3675FEC9D23A}" type="datetime1">
              <a:rPr lang="en-US" smtClean="0"/>
              <a:t>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E0ACC8-FFD1-4C13-971B-E315D56C0E95}" type="datetime1">
              <a:rPr lang="en-US" smtClean="0"/>
              <a:t>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1ED38F5-DADA-4A47-8208-A8919BB61214}" type="datetime1">
              <a:rPr lang="en-US" smtClean="0"/>
              <a:t>2/20/2017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5E680A-103B-4645-9DC9-CDFB79F7815D}" type="datetime1">
              <a:rPr lang="en-US" smtClean="0"/>
              <a:t>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1D65F5-DFD9-4DFC-A3FE-3B6A1BCFF0A8}" type="datetime1">
              <a:rPr lang="en-US" smtClean="0"/>
              <a:t>2/20/2017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AC205F6-50CC-49B6-9D21-45D73A4E7671}" type="datetime1">
              <a:rPr lang="en-US" smtClean="0"/>
              <a:t>2/20/2017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75445-0067-4D13-A090-DEC3F0CBDAA5}" type="datetime1">
              <a:rPr lang="en-US" smtClean="0"/>
              <a:t>2/20/2017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BD28752-50E0-4545-9DCF-2049113A7189}" type="datetime1">
              <a:rPr lang="en-US" smtClean="0"/>
              <a:t>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18FF8C-330F-401F-912D-353157B218F3}" type="datetime1">
              <a:rPr lang="en-US" smtClean="0"/>
              <a:t>2/20/2017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0B37E82-66F1-4C16-BC6D-EC73694718DD}" type="datetime1">
              <a:rPr lang="en-US" smtClean="0"/>
              <a:t>2/20/2017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a:latin typeface="Calibri" pitchFamily="34" charset="0"/>
                <a:ea typeface="Helvetica" charset="0"/>
                <a:cs typeface="Helvetica" charset="0"/>
                <a:sym typeface="Helvetica" charset="0"/>
              </a:rPr>
              <a:t>Mary K. Morgan</a:t>
            </a: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a:solidFill>
                  <a:schemeClr val="tx1"/>
                </a:solidFill>
              </a:rPr>
              <a:t>Connecting to students’ backgrounds</a:t>
            </a:r>
          </a:p>
          <a:p>
            <a:pPr eaLnBrk="1" hangingPunct="1"/>
            <a:r>
              <a:rPr lang="en-US" altLang="en-US" dirty="0">
                <a:solidFill>
                  <a:schemeClr val="tx1"/>
                </a:solidFill>
              </a:rPr>
              <a:t>Building on students’ home dialects</a:t>
            </a:r>
          </a:p>
          <a:p>
            <a:pPr eaLnBrk="1" hangingPunct="1"/>
            <a:r>
              <a:rPr lang="en-US" altLang="en-US" dirty="0">
                <a:solidFill>
                  <a:schemeClr val="tx1"/>
                </a:solidFill>
              </a:rPr>
              <a:t>Planning for dialogic instruction</a:t>
            </a:r>
          </a:p>
          <a:p>
            <a:pPr eaLnBrk="1" hangingPunct="1"/>
            <a:r>
              <a:rPr lang="en-US" altLang="en-US" dirty="0">
                <a:solidFill>
                  <a:schemeClr val="tx1"/>
                </a:solidFill>
              </a:rPr>
              <a:t>Maintaining a rigorous curriculum</a:t>
            </a:r>
          </a:p>
          <a:p>
            <a:pPr eaLnBrk="1" hangingPunct="1"/>
            <a:r>
              <a:rPr lang="en-US" altLang="en-US" dirty="0">
                <a:solidFill>
                  <a:schemeClr val="tx1"/>
                </a:solidFill>
              </a:rPr>
              <a:t>Attending to classroom discourse</a:t>
            </a:r>
          </a:p>
          <a:p>
            <a:pPr algn="ctr" eaLnBrk="1" hangingPunct="1">
              <a:buFontTx/>
              <a:buNone/>
            </a:pPr>
            <a:r>
              <a:rPr lang="en-US" altLang="en-US" b="1" i="1" dirty="0"/>
              <a:t>Be explicit &amp; Scaffold </a:t>
            </a:r>
          </a:p>
          <a:p>
            <a:pPr algn="ctr" eaLnBrk="1" hangingPunct="1">
              <a:buFontTx/>
              <a:buNone/>
            </a:pPr>
            <a:r>
              <a:rPr lang="en-US" altLang="en-US" b="1" i="1" dirty="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1981200" y="1600200"/>
            <a:ext cx="8229600" cy="5257800"/>
          </a:xfrm>
        </p:spPr>
        <p:txBody>
          <a:bodyPr rtlCol="0">
            <a:normAutofit/>
          </a:bodyPr>
          <a:lstStyle/>
          <a:p>
            <a:pPr>
              <a:defRPr/>
            </a:pPr>
            <a:r>
              <a:rPr lang="en-US" sz="2400" dirty="0">
                <a:solidFill>
                  <a:schemeClr val="tx1"/>
                </a:solidFill>
              </a:rPr>
              <a:t>Students find comfort in familiar instructional routines and schedules in a well-organized classroom.</a:t>
            </a:r>
          </a:p>
          <a:p>
            <a:pPr>
              <a:defRPr/>
            </a:pPr>
            <a:r>
              <a:rPr lang="en-US" sz="2400" dirty="0">
                <a:solidFill>
                  <a:schemeClr val="tx1"/>
                </a:solidFill>
              </a:rPr>
              <a:t>Children need to experience a variety of interactive settings: whole class, small groups, and individually each day.</a:t>
            </a:r>
          </a:p>
          <a:p>
            <a:pPr>
              <a:defRPr/>
            </a:pPr>
            <a:r>
              <a:rPr lang="en-US" sz="2400" dirty="0">
                <a:solidFill>
                  <a:schemeClr val="tx1"/>
                </a:solidFill>
              </a:rPr>
              <a:t>Groups should be flexible, meet the needs of students, and involve research-based instructional practices.</a:t>
            </a:r>
          </a:p>
          <a:p>
            <a:pPr>
              <a:defRPr/>
            </a:pPr>
            <a:r>
              <a:rPr lang="en-US" sz="2400" dirty="0">
                <a:solidFill>
                  <a:schemeClr val="tx1"/>
                </a:solidFill>
              </a:rPr>
              <a:t>Daily planned, intentional, and explicit instruction of all literacy skills and strategies is essential.</a:t>
            </a:r>
          </a:p>
          <a:p>
            <a:pPr>
              <a:defRPr/>
            </a:pPr>
            <a:r>
              <a:rPr lang="en-US" sz="2400" dirty="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3893200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a:r>
              <a:rPr lang="en-US" altLang="en-US" sz="6000">
                <a:solidFill>
                  <a:srgbClr val="0F151B"/>
                </a:solidFill>
                <a:effectLst>
                  <a:outerShdw blurRad="38100" dist="38100" dir="2700000" algn="tl">
                    <a:srgbClr val="000000"/>
                  </a:outerShdw>
                </a:effectLst>
                <a:latin typeface="Baskerville Old Face" panose="02020602080505020303" pitchFamily="18" charset="0"/>
              </a:rPr>
              <a:t>This I Believe…</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016809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2743200" y="2438401"/>
            <a:ext cx="6705600" cy="2308225"/>
          </a:xfrm>
          <a:prstGeom prst="rect">
            <a:avLst/>
          </a:prstGeom>
          <a:solidFill>
            <a:srgbClr val="FFFFFF"/>
          </a:solidFill>
          <a:ln w="9525">
            <a:solidFill>
              <a:srgbClr val="FFFFFF"/>
            </a:solidFill>
            <a:miter lim="800000"/>
            <a:headEnd/>
            <a:tailEnd/>
          </a:ln>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fontAlgn="base">
              <a:spcBef>
                <a:spcPct val="0"/>
              </a:spcBef>
              <a:spcAft>
                <a:spcPct val="0"/>
              </a:spcAft>
            </a:pPr>
            <a:r>
              <a:rPr lang="en-US" altLang="en-US" sz="2400" b="1">
                <a:latin typeface="Segoe UI Light" panose="020B0502040204020203" pitchFamily="34" charset="0"/>
              </a:rPr>
              <a:t>I believe in the power of paying attention to the little things,</a:t>
            </a:r>
          </a:p>
          <a:p>
            <a:pPr defTabSz="914400" fontAlgn="base">
              <a:spcBef>
                <a:spcPct val="0"/>
              </a:spcBef>
              <a:spcAft>
                <a:spcPct val="0"/>
              </a:spcAft>
            </a:pPr>
            <a:r>
              <a:rPr lang="en-US" altLang="en-US" sz="2400" b="1">
                <a:latin typeface="Segoe UI Light" panose="020B0502040204020203" pitchFamily="34" charset="0"/>
              </a:rPr>
              <a:t>the color of his/her eyes,</a:t>
            </a:r>
          </a:p>
          <a:p>
            <a:pPr defTabSz="914400" fontAlgn="base">
              <a:spcBef>
                <a:spcPct val="0"/>
              </a:spcBef>
              <a:spcAft>
                <a:spcPct val="0"/>
              </a:spcAft>
            </a:pPr>
            <a:r>
              <a:rPr lang="en-US" altLang="en-US" sz="2400" b="1">
                <a:latin typeface="Segoe UI Light" panose="020B0502040204020203" pitchFamily="34" charset="0"/>
              </a:rPr>
              <a:t>the child's shoelaces untied before takeoff,</a:t>
            </a:r>
          </a:p>
          <a:p>
            <a:pPr defTabSz="914400" fontAlgn="base">
              <a:spcBef>
                <a:spcPct val="0"/>
              </a:spcBef>
              <a:spcAft>
                <a:spcPct val="0"/>
              </a:spcAft>
            </a:pPr>
            <a:r>
              <a:rPr lang="en-US" altLang="en-US" sz="2400" b="1">
                <a:latin typeface="Segoe UI Light" panose="020B0502040204020203" pitchFamily="34" charset="0"/>
              </a:rPr>
              <a:t>the mismatched socks,</a:t>
            </a:r>
          </a:p>
          <a:p>
            <a:pPr defTabSz="914400" fontAlgn="base">
              <a:spcBef>
                <a:spcPct val="0"/>
              </a:spcBef>
              <a:spcAft>
                <a:spcPct val="0"/>
              </a:spcAft>
            </a:pPr>
            <a:r>
              <a:rPr lang="en-US" altLang="en-US" sz="2400" b="1">
                <a:latin typeface="Segoe UI Light" panose="020B0502040204020203" pitchFamily="34" charset="0"/>
              </a:rPr>
              <a:t>the haircut they were afraid were unnoticed.</a:t>
            </a:r>
          </a:p>
        </p:txBody>
      </p:sp>
      <p:sp>
        <p:nvSpPr>
          <p:cNvPr id="2" name="Title 1"/>
          <p:cNvSpPr>
            <a:spLocks noGrp="1"/>
          </p:cNvSpPr>
          <p:nvPr>
            <p:ph type="ctrTitle"/>
          </p:nvPr>
        </p:nvSpPr>
        <p:spPr/>
        <p:txBody>
          <a:bodyPr/>
          <a:lstStyle/>
          <a:p>
            <a:endParaRPr lang="en-US" dirty="0"/>
          </a:p>
        </p:txBody>
      </p:sp>
      <p:sp>
        <p:nvSpPr>
          <p:cNvPr id="4" name="Subtitle 3"/>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0786760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978" name="Rectangle 1"/>
          <p:cNvSpPr>
            <a:spLocks noChangeArrowheads="1"/>
          </p:cNvSpPr>
          <p:nvPr/>
        </p:nvSpPr>
        <p:spPr bwMode="auto">
          <a:xfrm>
            <a:off x="2743200" y="2514600"/>
            <a:ext cx="6705600" cy="1938992"/>
          </a:xfrm>
          <a:prstGeom prst="rect">
            <a:avLst/>
          </a:prstGeom>
          <a:solidFill>
            <a:srgbClr val="FFFFFF"/>
          </a:solidFill>
          <a:ln w="9525">
            <a:solidFill>
              <a:srgbClr val="FFFFFF"/>
            </a:solidFill>
            <a:miter lim="800000"/>
            <a:headEnd/>
            <a:tailEnd/>
          </a:ln>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fontAlgn="base">
              <a:spcBef>
                <a:spcPct val="0"/>
              </a:spcBef>
              <a:spcAft>
                <a:spcPct val="0"/>
              </a:spcAft>
            </a:pPr>
            <a:r>
              <a:rPr lang="en-US" altLang="en-US" sz="2400" b="1">
                <a:latin typeface="Segoe UI Light" panose="020B0502040204020203" pitchFamily="34" charset="0"/>
              </a:rPr>
              <a:t>I believe in the power of laughter,</a:t>
            </a:r>
          </a:p>
          <a:p>
            <a:pPr defTabSz="914400" fontAlgn="base">
              <a:spcBef>
                <a:spcPct val="0"/>
              </a:spcBef>
              <a:spcAft>
                <a:spcPct val="0"/>
              </a:spcAft>
            </a:pPr>
            <a:r>
              <a:rPr lang="en-US" altLang="en-US" sz="2400" b="1">
                <a:latin typeface="Segoe UI Light" panose="020B0502040204020203" pitchFamily="34" charset="0"/>
              </a:rPr>
              <a:t>the embarrassing trip on the cracked pavement,</a:t>
            </a:r>
          </a:p>
          <a:p>
            <a:pPr defTabSz="914400" fontAlgn="base">
              <a:spcBef>
                <a:spcPct val="0"/>
              </a:spcBef>
              <a:spcAft>
                <a:spcPct val="0"/>
              </a:spcAft>
            </a:pPr>
            <a:r>
              <a:rPr lang="en-US" altLang="en-US" sz="2400" b="1">
                <a:latin typeface="Segoe UI Light" panose="020B0502040204020203" pitchFamily="34" charset="0"/>
              </a:rPr>
              <a:t>the YouTube videos on cats,</a:t>
            </a:r>
          </a:p>
          <a:p>
            <a:pPr defTabSz="914400" fontAlgn="base">
              <a:spcBef>
                <a:spcPct val="0"/>
              </a:spcBef>
              <a:spcAft>
                <a:spcPct val="0"/>
              </a:spcAft>
            </a:pPr>
            <a:r>
              <a:rPr lang="en-US" altLang="en-US" sz="2400" b="1">
                <a:latin typeface="Segoe UI Light" panose="020B0502040204020203" pitchFamily="34" charset="0"/>
              </a:rPr>
              <a:t>the ungraceful fall when ice skating,</a:t>
            </a:r>
          </a:p>
          <a:p>
            <a:pPr defTabSz="914400" fontAlgn="base">
              <a:spcBef>
                <a:spcPct val="0"/>
              </a:spcBef>
              <a:spcAft>
                <a:spcPct val="0"/>
              </a:spcAft>
            </a:pPr>
            <a:r>
              <a:rPr lang="en-US" altLang="en-US" sz="2400" b="1">
                <a:latin typeface="Segoe UI Light" panose="020B0502040204020203" pitchFamily="34" charset="0"/>
              </a:rPr>
              <a:t>the home videos from childhood.</a:t>
            </a:r>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88184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a:p>
        </p:txBody>
      </p:sp>
      <p:sp>
        <p:nvSpPr>
          <p:cNvPr id="106499" name="Rectangle 2"/>
          <p:cNvSpPr>
            <a:spLocks noGrp="1"/>
          </p:cNvSpPr>
          <p:nvPr>
            <p:ph idx="1"/>
          </p:nvPr>
        </p:nvSpPr>
        <p:spPr bwMode="auto">
          <a:xfrm>
            <a:off x="1362488" y="1648690"/>
            <a:ext cx="8820150" cy="724592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pPr>
            <a:r>
              <a:rPr lang="en-US" altLang="en-US" sz="4000" b="1" i="1" dirty="0">
                <a:solidFill>
                  <a:schemeClr val="tx1"/>
                </a:solidFill>
              </a:rPr>
              <a:t>Welcome</a:t>
            </a:r>
            <a:r>
              <a:rPr lang="en-US" altLang="en-US" sz="4000" dirty="0" smtClean="0">
                <a:solidFill>
                  <a:schemeClr val="tx1"/>
                </a:solidFill>
              </a:rPr>
              <a:t>!</a:t>
            </a:r>
          </a:p>
          <a:p>
            <a:pPr marL="66675" indent="0">
              <a:spcBef>
                <a:spcPts val="500"/>
              </a:spcBef>
              <a:buClr>
                <a:srgbClr val="94C600"/>
              </a:buClr>
              <a:buSzPct val="76000"/>
              <a:buFontTx/>
              <a:buChar char="•"/>
            </a:pPr>
            <a:r>
              <a:rPr lang="en-US" altLang="en-US" sz="4000" dirty="0">
                <a:solidFill>
                  <a:srgbClr val="FF0000"/>
                </a:solidFill>
              </a:rPr>
              <a:t>Review of the Literacy Project Essentials </a:t>
            </a:r>
          </a:p>
          <a:p>
            <a:pPr marL="66675" indent="0">
              <a:spcBef>
                <a:spcPts val="500"/>
              </a:spcBef>
              <a:buClr>
                <a:srgbClr val="94C600"/>
              </a:buClr>
              <a:buSzPct val="76000"/>
              <a:buFontTx/>
              <a:buChar char="•"/>
            </a:pPr>
            <a:r>
              <a:rPr lang="en-US" altLang="en-US" sz="4000" dirty="0">
                <a:solidFill>
                  <a:schemeClr val="tx1"/>
                </a:solidFill>
              </a:rPr>
              <a:t>Language and Literacy</a:t>
            </a:r>
          </a:p>
          <a:p>
            <a:pPr marL="66675" indent="0">
              <a:spcBef>
                <a:spcPts val="500"/>
              </a:spcBef>
              <a:buClr>
                <a:srgbClr val="94C600"/>
              </a:buClr>
              <a:buSzPct val="76000"/>
              <a:buFontTx/>
              <a:buChar char="•"/>
            </a:pPr>
            <a:r>
              <a:rPr lang="en-US" altLang="en-US" sz="4000" dirty="0">
                <a:solidFill>
                  <a:srgbClr val="FF0000"/>
                </a:solidFill>
              </a:rPr>
              <a:t>Break</a:t>
            </a:r>
          </a:p>
          <a:p>
            <a:pPr marL="66675" indent="0">
              <a:spcBef>
                <a:spcPts val="500"/>
              </a:spcBef>
              <a:buClr>
                <a:srgbClr val="94C600"/>
              </a:buClr>
              <a:buSzPct val="76000"/>
              <a:buFontTx/>
              <a:buChar char="•"/>
            </a:pPr>
            <a:r>
              <a:rPr lang="en-US" altLang="en-US" sz="4000" dirty="0">
                <a:solidFill>
                  <a:schemeClr val="tx1"/>
                </a:solidFill>
              </a:rPr>
              <a:t>Best Practices in Narrative Text Comprehension</a:t>
            </a:r>
          </a:p>
          <a:p>
            <a:pPr marL="66675" indent="0">
              <a:spcBef>
                <a:spcPts val="500"/>
              </a:spcBef>
              <a:buClr>
                <a:srgbClr val="94C600"/>
              </a:buClr>
              <a:buSzPct val="76000"/>
              <a:buFontTx/>
              <a:buChar char="•"/>
            </a:pPr>
            <a:r>
              <a:rPr lang="en-US" altLang="en-US" sz="4000" dirty="0">
                <a:solidFill>
                  <a:srgbClr val="FF0000"/>
                </a:solidFill>
              </a:rPr>
              <a:t>Diagnostic Reading Case Study</a:t>
            </a:r>
          </a:p>
          <a:p>
            <a:pPr marL="66675" indent="0">
              <a:spcBef>
                <a:spcPts val="500"/>
              </a:spcBef>
              <a:buClr>
                <a:srgbClr val="94C600"/>
              </a:buClr>
              <a:buSzPct val="76000"/>
              <a:buFontTx/>
              <a:buChar char="•"/>
            </a:pPr>
            <a:r>
              <a:rPr lang="en-US" altLang="en-US" sz="4000" dirty="0">
                <a:solidFill>
                  <a:schemeClr val="tx1"/>
                </a:solidFill>
              </a:rPr>
              <a:t>Wrap up and adjourn!</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8002" name="Rectangle 1"/>
          <p:cNvSpPr>
            <a:spLocks noChangeArrowheads="1"/>
          </p:cNvSpPr>
          <p:nvPr/>
        </p:nvSpPr>
        <p:spPr bwMode="auto">
          <a:xfrm>
            <a:off x="2667000" y="2286000"/>
            <a:ext cx="6858000" cy="2123658"/>
          </a:xfrm>
          <a:prstGeom prst="rect">
            <a:avLst/>
          </a:prstGeom>
          <a:solidFill>
            <a:srgbClr val="FFFFFF"/>
          </a:solidFill>
          <a:ln w="9525">
            <a:solidFill>
              <a:srgbClr val="FFFFFF"/>
            </a:solidFill>
            <a:miter lim="800000"/>
            <a:headEnd/>
            <a:tailEnd/>
          </a:ln>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fontAlgn="base">
              <a:spcBef>
                <a:spcPct val="0"/>
              </a:spcBef>
              <a:spcAft>
                <a:spcPct val="0"/>
              </a:spcAft>
            </a:pPr>
            <a:r>
              <a:rPr lang="en-US" altLang="en-US" sz="2200" b="1">
                <a:latin typeface="Segoe UI Light" panose="020B0502040204020203" pitchFamily="34" charset="0"/>
              </a:rPr>
              <a:t>I believe in the power of appreciation and saying thanks,</a:t>
            </a:r>
          </a:p>
          <a:p>
            <a:pPr defTabSz="914400" fontAlgn="base">
              <a:spcBef>
                <a:spcPct val="0"/>
              </a:spcBef>
              <a:spcAft>
                <a:spcPct val="0"/>
              </a:spcAft>
            </a:pPr>
            <a:r>
              <a:rPr lang="en-US" altLang="en-US" sz="2200" b="1">
                <a:latin typeface="Segoe UI Light" panose="020B0502040204020203" pitchFamily="34" charset="0"/>
              </a:rPr>
              <a:t>the cooking Mom/Dad make after a long day at work,</a:t>
            </a:r>
          </a:p>
          <a:p>
            <a:pPr defTabSz="914400" fontAlgn="base">
              <a:spcBef>
                <a:spcPct val="0"/>
              </a:spcBef>
              <a:spcAft>
                <a:spcPct val="0"/>
              </a:spcAft>
            </a:pPr>
            <a:r>
              <a:rPr lang="en-US" altLang="en-US" sz="2200" b="1">
                <a:latin typeface="Segoe UI Light" panose="020B0502040204020203" pitchFamily="34" charset="0"/>
              </a:rPr>
              <a:t>the stories that Grandpa repetitively tells,</a:t>
            </a:r>
          </a:p>
          <a:p>
            <a:pPr defTabSz="914400" fontAlgn="base">
              <a:spcBef>
                <a:spcPct val="0"/>
              </a:spcBef>
              <a:spcAft>
                <a:spcPct val="0"/>
              </a:spcAft>
            </a:pPr>
            <a:r>
              <a:rPr lang="en-US" altLang="en-US" sz="2200" b="1">
                <a:latin typeface="Segoe UI Light" panose="020B0502040204020203" pitchFamily="34" charset="0"/>
              </a:rPr>
              <a:t>the teachers with dedication and commitment,</a:t>
            </a:r>
          </a:p>
          <a:p>
            <a:pPr defTabSz="914400" fontAlgn="base">
              <a:spcBef>
                <a:spcPct val="0"/>
              </a:spcBef>
              <a:spcAft>
                <a:spcPct val="0"/>
              </a:spcAft>
            </a:pPr>
            <a:r>
              <a:rPr lang="en-US" altLang="en-US" sz="2200" b="1">
                <a:latin typeface="Segoe UI Light" panose="020B0502040204020203" pitchFamily="34" charset="0"/>
              </a:rPr>
              <a:t>the ones who fight each and every day for our protection.</a:t>
            </a:r>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798787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9026" name="Rectangle 1"/>
          <p:cNvSpPr>
            <a:spLocks noChangeArrowheads="1"/>
          </p:cNvSpPr>
          <p:nvPr/>
        </p:nvSpPr>
        <p:spPr bwMode="auto">
          <a:xfrm>
            <a:off x="2895600" y="2362201"/>
            <a:ext cx="6477000" cy="2678113"/>
          </a:xfrm>
          <a:prstGeom prst="rect">
            <a:avLst/>
          </a:prstGeom>
          <a:solidFill>
            <a:srgbClr val="FFFFFF"/>
          </a:solidFill>
          <a:ln w="9525">
            <a:solidFill>
              <a:srgbClr val="FFFFFF"/>
            </a:solidFill>
            <a:miter lim="800000"/>
            <a:headEnd/>
            <a:tailEnd/>
          </a:ln>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fontAlgn="base">
              <a:spcBef>
                <a:spcPct val="0"/>
              </a:spcBef>
              <a:spcAft>
                <a:spcPct val="0"/>
              </a:spcAft>
            </a:pPr>
            <a:r>
              <a:rPr lang="en-US" altLang="en-US" sz="2400" b="1">
                <a:latin typeface="Segoe UI Light" panose="020B0502040204020203" pitchFamily="34" charset="0"/>
              </a:rPr>
              <a:t>I believe in the power of care,</a:t>
            </a:r>
          </a:p>
          <a:p>
            <a:pPr defTabSz="914400" fontAlgn="base">
              <a:spcBef>
                <a:spcPct val="0"/>
              </a:spcBef>
              <a:spcAft>
                <a:spcPct val="0"/>
              </a:spcAft>
            </a:pPr>
            <a:r>
              <a:rPr lang="en-US" altLang="en-US" sz="2400" b="1">
                <a:latin typeface="Segoe UI Light" panose="020B0502040204020203" pitchFamily="34" charset="0"/>
              </a:rPr>
              <a:t>through a time of darkness,</a:t>
            </a:r>
          </a:p>
          <a:p>
            <a:pPr defTabSz="914400" fontAlgn="base">
              <a:spcBef>
                <a:spcPct val="0"/>
              </a:spcBef>
              <a:spcAft>
                <a:spcPct val="0"/>
              </a:spcAft>
            </a:pPr>
            <a:r>
              <a:rPr lang="en-US" altLang="en-US" sz="2400" b="1">
                <a:latin typeface="Segoe UI Light" panose="020B0502040204020203" pitchFamily="34" charset="0"/>
              </a:rPr>
              <a:t>the opening of the door for others,</a:t>
            </a:r>
          </a:p>
          <a:p>
            <a:pPr defTabSz="914400" fontAlgn="base">
              <a:spcBef>
                <a:spcPct val="0"/>
              </a:spcBef>
              <a:spcAft>
                <a:spcPct val="0"/>
              </a:spcAft>
            </a:pPr>
            <a:r>
              <a:rPr lang="en-US" altLang="en-US" sz="2400" b="1">
                <a:latin typeface="Segoe UI Light" panose="020B0502040204020203" pitchFamily="34" charset="0"/>
              </a:rPr>
              <a:t>the death of your friend's dog,</a:t>
            </a:r>
          </a:p>
          <a:p>
            <a:pPr defTabSz="914400" fontAlgn="base">
              <a:spcBef>
                <a:spcPct val="0"/>
              </a:spcBef>
              <a:spcAft>
                <a:spcPct val="0"/>
              </a:spcAft>
            </a:pPr>
            <a:r>
              <a:rPr lang="en-US" altLang="en-US" sz="2400" b="1">
                <a:latin typeface="Segoe UI Light" panose="020B0502040204020203" pitchFamily="34" charset="0"/>
              </a:rPr>
              <a:t>the helping hand in carrying grocery bags,</a:t>
            </a:r>
          </a:p>
          <a:p>
            <a:pPr defTabSz="914400" fontAlgn="base">
              <a:spcBef>
                <a:spcPct val="0"/>
              </a:spcBef>
              <a:spcAft>
                <a:spcPct val="0"/>
              </a:spcAft>
            </a:pPr>
            <a:r>
              <a:rPr lang="en-US" altLang="en-US" sz="2400" b="1">
                <a:latin typeface="Segoe UI Light" panose="020B0502040204020203" pitchFamily="34" charset="0"/>
              </a:rPr>
              <a:t>the change you give to a homeless person,</a:t>
            </a:r>
          </a:p>
          <a:p>
            <a:pPr defTabSz="914400" fontAlgn="base">
              <a:spcBef>
                <a:spcPct val="0"/>
              </a:spcBef>
              <a:spcAft>
                <a:spcPct val="0"/>
              </a:spcAft>
            </a:pPr>
            <a:r>
              <a:rPr lang="en-US" altLang="en-US" sz="2400" b="1">
                <a:latin typeface="Segoe UI Light" panose="020B0502040204020203" pitchFamily="34" charset="0"/>
              </a:rPr>
              <a:t>the battle against cancer.</a:t>
            </a:r>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63726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0050" name="Rectangle 1"/>
          <p:cNvSpPr>
            <a:spLocks noChangeArrowheads="1"/>
          </p:cNvSpPr>
          <p:nvPr/>
        </p:nvSpPr>
        <p:spPr bwMode="auto">
          <a:xfrm>
            <a:off x="2667000" y="2438400"/>
            <a:ext cx="6934200" cy="1938992"/>
          </a:xfrm>
          <a:prstGeom prst="rect">
            <a:avLst/>
          </a:prstGeom>
          <a:solidFill>
            <a:srgbClr val="FFFFFF"/>
          </a:solidFill>
          <a:ln w="9525">
            <a:solidFill>
              <a:srgbClr val="FFFFFF"/>
            </a:solidFill>
            <a:miter lim="800000"/>
            <a:headEnd/>
            <a:tailEnd/>
          </a:ln>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fontAlgn="base">
              <a:spcBef>
                <a:spcPct val="0"/>
              </a:spcBef>
              <a:spcAft>
                <a:spcPct val="0"/>
              </a:spcAft>
            </a:pPr>
            <a:r>
              <a:rPr lang="en-US" altLang="en-US" sz="2400" b="1">
                <a:latin typeface="Segoe UI Light" panose="020B0502040204020203" pitchFamily="34" charset="0"/>
              </a:rPr>
              <a:t>I believe in the power of hope,</a:t>
            </a:r>
          </a:p>
          <a:p>
            <a:pPr defTabSz="914400" fontAlgn="base">
              <a:spcBef>
                <a:spcPct val="0"/>
              </a:spcBef>
              <a:spcAft>
                <a:spcPct val="0"/>
              </a:spcAft>
            </a:pPr>
            <a:r>
              <a:rPr lang="en-US" altLang="en-US" sz="2400" b="1">
                <a:latin typeface="Segoe UI Light" panose="020B0502040204020203" pitchFamily="34" charset="0"/>
              </a:rPr>
              <a:t>the American Dream never dies,</a:t>
            </a:r>
          </a:p>
          <a:p>
            <a:pPr defTabSz="914400" fontAlgn="base">
              <a:spcBef>
                <a:spcPct val="0"/>
              </a:spcBef>
              <a:spcAft>
                <a:spcPct val="0"/>
              </a:spcAft>
            </a:pPr>
            <a:r>
              <a:rPr lang="en-US" altLang="en-US" sz="2400" b="1">
                <a:latin typeface="Segoe UI Light" panose="020B0502040204020203" pitchFamily="34" charset="0"/>
              </a:rPr>
              <a:t>the infinite search for a "happily ever after",</a:t>
            </a:r>
          </a:p>
          <a:p>
            <a:pPr defTabSz="914400" fontAlgn="base">
              <a:spcBef>
                <a:spcPct val="0"/>
              </a:spcBef>
              <a:spcAft>
                <a:spcPct val="0"/>
              </a:spcAft>
            </a:pPr>
            <a:r>
              <a:rPr lang="en-US" altLang="en-US" sz="2400" b="1">
                <a:latin typeface="Segoe UI Light" panose="020B0502040204020203" pitchFamily="34" charset="0"/>
              </a:rPr>
              <a:t>the equality of gender, race and sexual orientation,</a:t>
            </a:r>
          </a:p>
          <a:p>
            <a:pPr defTabSz="914400" fontAlgn="base">
              <a:spcBef>
                <a:spcPct val="0"/>
              </a:spcBef>
              <a:spcAft>
                <a:spcPct val="0"/>
              </a:spcAft>
            </a:pPr>
            <a:r>
              <a:rPr lang="en-US" altLang="en-US" sz="2400" b="1">
                <a:latin typeface="Segoe UI Light" panose="020B0502040204020203" pitchFamily="34" charset="0"/>
              </a:rPr>
              <a:t>the hope that they will come home from war safely.</a:t>
            </a:r>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718239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1074" name="Rectangle 1"/>
          <p:cNvSpPr>
            <a:spLocks noChangeArrowheads="1"/>
          </p:cNvSpPr>
          <p:nvPr/>
        </p:nvSpPr>
        <p:spPr bwMode="auto">
          <a:xfrm>
            <a:off x="2819400" y="2690814"/>
            <a:ext cx="6553200" cy="1938337"/>
          </a:xfrm>
          <a:prstGeom prst="rect">
            <a:avLst/>
          </a:prstGeom>
          <a:solidFill>
            <a:srgbClr val="FFFFFF"/>
          </a:solidFill>
          <a:ln w="9525">
            <a:solidFill>
              <a:srgbClr val="FFFFFF"/>
            </a:solidFill>
            <a:miter lim="800000"/>
            <a:headEnd/>
            <a:tailEnd/>
          </a:ln>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fontAlgn="base">
              <a:spcBef>
                <a:spcPct val="0"/>
              </a:spcBef>
              <a:spcAft>
                <a:spcPct val="0"/>
              </a:spcAft>
            </a:pPr>
            <a:r>
              <a:rPr lang="en-US" altLang="en-US" sz="2400" b="1">
                <a:latin typeface="Segoe UI Light" panose="020B0502040204020203" pitchFamily="34" charset="0"/>
              </a:rPr>
              <a:t>I believe in the power of words,</a:t>
            </a:r>
          </a:p>
          <a:p>
            <a:pPr defTabSz="914400" fontAlgn="base">
              <a:spcBef>
                <a:spcPct val="0"/>
              </a:spcBef>
              <a:spcAft>
                <a:spcPct val="0"/>
              </a:spcAft>
            </a:pPr>
            <a:r>
              <a:rPr lang="en-US" altLang="en-US" sz="2400" b="1">
                <a:latin typeface="Segoe UI Light" panose="020B0502040204020203" pitchFamily="34" charset="0"/>
              </a:rPr>
              <a:t>the imagination that's stimulated,</a:t>
            </a:r>
          </a:p>
          <a:p>
            <a:pPr defTabSz="914400" fontAlgn="base">
              <a:spcBef>
                <a:spcPct val="0"/>
              </a:spcBef>
              <a:spcAft>
                <a:spcPct val="0"/>
              </a:spcAft>
            </a:pPr>
            <a:r>
              <a:rPr lang="en-US" altLang="en-US" sz="2400" b="1">
                <a:latin typeface="Segoe UI Light" panose="020B0502040204020203" pitchFamily="34" charset="0"/>
              </a:rPr>
              <a:t>the emotions expressed,</a:t>
            </a:r>
          </a:p>
          <a:p>
            <a:pPr defTabSz="914400" fontAlgn="base">
              <a:spcBef>
                <a:spcPct val="0"/>
              </a:spcBef>
              <a:spcAft>
                <a:spcPct val="0"/>
              </a:spcAft>
            </a:pPr>
            <a:r>
              <a:rPr lang="en-US" altLang="en-US" sz="2400" b="1">
                <a:latin typeface="Segoe UI Light" panose="020B0502040204020203" pitchFamily="34" charset="0"/>
              </a:rPr>
              <a:t>the powerful stories told,</a:t>
            </a:r>
          </a:p>
          <a:p>
            <a:pPr defTabSz="914400" fontAlgn="base">
              <a:spcBef>
                <a:spcPct val="0"/>
              </a:spcBef>
              <a:spcAft>
                <a:spcPct val="0"/>
              </a:spcAft>
            </a:pPr>
            <a:r>
              <a:rPr lang="en-US" altLang="en-US" sz="2400" b="1">
                <a:latin typeface="Segoe UI Light" panose="020B0502040204020203" pitchFamily="34" charset="0"/>
              </a:rPr>
              <a:t>the impact they make.</a:t>
            </a:r>
          </a:p>
        </p:txBody>
      </p:sp>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9556610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51200" y="1600200"/>
            <a:ext cx="5722938" cy="1828800"/>
          </a:xfrm>
          <a:solidFill>
            <a:schemeClr val="bg2">
              <a:lumMod val="90000"/>
            </a:schemeClr>
          </a:solidFill>
          <a:ln>
            <a:solidFill>
              <a:schemeClr val="bg2">
                <a:lumMod val="10000"/>
              </a:schemeClr>
            </a:solidFill>
          </a:ln>
        </p:spPr>
        <p:txBody>
          <a:bodyPr rtlCol="0">
            <a:noAutofit/>
          </a:bodyPr>
          <a:lstStyle/>
          <a:p>
            <a:pPr eaLnBrk="1" fontAlgn="auto" hangingPunct="1">
              <a:spcAft>
                <a:spcPts val="0"/>
              </a:spcAft>
              <a:defRPr/>
            </a:pPr>
            <a:r>
              <a:rPr lang="en-US" sz="6000" b="1" dirty="0">
                <a:effectLst>
                  <a:outerShdw blurRad="38100" dist="38100" dir="2700000" algn="tl">
                    <a:srgbClr val="000000">
                      <a:alpha val="43137"/>
                    </a:srgbClr>
                  </a:outerShdw>
                </a:effectLst>
                <a:latin typeface="Segoe UI Light" panose="020B0502040204020203" pitchFamily="34" charset="0"/>
              </a:rPr>
              <a:t>What do </a:t>
            </a:r>
            <a:r>
              <a:rPr lang="en-US" sz="6000" b="1" i="1" dirty="0">
                <a:effectLst>
                  <a:outerShdw blurRad="38100" dist="38100" dir="2700000" algn="tl">
                    <a:srgbClr val="000000">
                      <a:alpha val="43137"/>
                    </a:srgbClr>
                  </a:outerShdw>
                </a:effectLst>
                <a:latin typeface="Segoe UI Light" panose="020B0502040204020203" pitchFamily="34" charset="0"/>
              </a:rPr>
              <a:t>You</a:t>
            </a:r>
            <a:r>
              <a:rPr lang="en-US" sz="6000" b="1" dirty="0">
                <a:effectLst>
                  <a:outerShdw blurRad="38100" dist="38100" dir="2700000" algn="tl">
                    <a:srgbClr val="000000">
                      <a:alpha val="43137"/>
                    </a:srgbClr>
                  </a:outerShdw>
                </a:effectLst>
                <a:latin typeface="Segoe UI Light" panose="020B0502040204020203" pitchFamily="34" charset="0"/>
              </a:rPr>
              <a:t> Believe?</a:t>
            </a:r>
          </a:p>
        </p:txBody>
      </p:sp>
      <p:sp>
        <p:nvSpPr>
          <p:cNvPr id="132099" name="Subtitle 2"/>
          <p:cNvSpPr>
            <a:spLocks noGrp="1"/>
          </p:cNvSpPr>
          <p:nvPr>
            <p:ph type="subTitle" idx="1"/>
          </p:nvPr>
        </p:nvSpPr>
        <p:spPr>
          <a:xfrm>
            <a:off x="1666240" y="3736975"/>
            <a:ext cx="9052559" cy="1524000"/>
          </a:xfrm>
        </p:spPr>
        <p:txBody>
          <a:bodyPr anchor="ctr"/>
          <a:lstStyle/>
          <a:p>
            <a:pPr eaLnBrk="1" hangingPunct="1"/>
            <a:r>
              <a:rPr lang="en-US" altLang="en-US" sz="2600" b="1" dirty="0">
                <a:latin typeface="Segoe UI Light" panose="020B0502040204020203" pitchFamily="34" charset="0"/>
              </a:rPr>
              <a:t>Capture your beliefs about teaching and learning literacy </a:t>
            </a:r>
          </a:p>
          <a:p>
            <a:pPr eaLnBrk="1" hangingPunct="1"/>
            <a:r>
              <a:rPr lang="en-US" altLang="en-US" sz="2600" b="1" dirty="0">
                <a:latin typeface="Segoe UI Light" panose="020B0502040204020203" pitchFamily="34" charset="0"/>
              </a:rPr>
              <a:t>on </a:t>
            </a:r>
            <a:r>
              <a:rPr lang="en-US" altLang="en-US" sz="2600" b="1" dirty="0" smtClean="0">
                <a:latin typeface="Segoe UI Light" panose="020B0502040204020203" pitchFamily="34" charset="0"/>
              </a:rPr>
              <a:t>our </a:t>
            </a:r>
            <a:r>
              <a:rPr lang="en-US" altLang="en-US" sz="2600" b="1" dirty="0" err="1" smtClean="0">
                <a:latin typeface="Segoe UI Light" panose="020B0502040204020203" pitchFamily="34" charset="0"/>
              </a:rPr>
              <a:t>Padlet</a:t>
            </a:r>
            <a:r>
              <a:rPr lang="en-US" altLang="en-US" sz="2600" b="1" dirty="0" smtClean="0">
                <a:latin typeface="Segoe UI Light" panose="020B0502040204020203" pitchFamily="34" charset="0"/>
              </a:rPr>
              <a:t>.</a:t>
            </a:r>
            <a:endParaRPr lang="en-US" altLang="en-US" sz="2600" b="1" dirty="0">
              <a:latin typeface="Segoe UI Light" panose="020B0502040204020203" pitchFamily="34" charset="0"/>
            </a:endParaRPr>
          </a:p>
        </p:txBody>
      </p:sp>
    </p:spTree>
    <p:extLst>
      <p:ext uri="{BB962C8B-B14F-4D97-AF65-F5344CB8AC3E}">
        <p14:creationId xmlns:p14="http://schemas.microsoft.com/office/powerpoint/2010/main" val="17021853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1"/>
          <p:cNvSpPr>
            <a:spLocks noGrp="1"/>
          </p:cNvSpPr>
          <p:nvPr>
            <p:ph type="title"/>
          </p:nvPr>
        </p:nvSpPr>
        <p:spPr>
          <a:xfrm>
            <a:off x="1181100" y="307658"/>
            <a:ext cx="9875520" cy="1356360"/>
          </a:xfrm>
        </p:spPr>
        <p:txBody>
          <a:bodyPr/>
          <a:lstStyle/>
          <a:p>
            <a:pPr algn="ctr"/>
            <a:r>
              <a:rPr lang="en-US" altLang="en-US" dirty="0" smtClean="0">
                <a:solidFill>
                  <a:srgbClr val="0070C0"/>
                </a:solidFill>
              </a:rPr>
              <a:t>Language and Literacy</a:t>
            </a:r>
          </a:p>
        </p:txBody>
      </p:sp>
      <p:sp>
        <p:nvSpPr>
          <p:cNvPr id="134147" name="Content Placeholder 2"/>
          <p:cNvSpPr>
            <a:spLocks noGrp="1"/>
          </p:cNvSpPr>
          <p:nvPr>
            <p:ph idx="1"/>
          </p:nvPr>
        </p:nvSpPr>
        <p:spPr>
          <a:xfrm>
            <a:off x="1981200" y="1595438"/>
            <a:ext cx="8229600" cy="5262562"/>
          </a:xfrm>
        </p:spPr>
        <p:txBody>
          <a:bodyPr/>
          <a:lstStyle/>
          <a:p>
            <a:r>
              <a:rPr lang="en-US" altLang="en-US" sz="3600" dirty="0">
                <a:solidFill>
                  <a:schemeClr val="tx2"/>
                </a:solidFill>
              </a:rPr>
              <a:t>Children who come from poverty vs language </a:t>
            </a:r>
            <a:r>
              <a:rPr lang="en-US" altLang="en-US" sz="3600" dirty="0" smtClean="0">
                <a:solidFill>
                  <a:schemeClr val="tx2"/>
                </a:solidFill>
              </a:rPr>
              <a:t>impoverished</a:t>
            </a:r>
            <a:endParaRPr lang="en-US" altLang="en-US" dirty="0" smtClean="0">
              <a:solidFill>
                <a:schemeClr val="tx2"/>
              </a:solidFill>
            </a:endParaRPr>
          </a:p>
          <a:p>
            <a:r>
              <a:rPr lang="en-US" altLang="en-US" sz="3600" dirty="0">
                <a:solidFill>
                  <a:schemeClr val="tx2"/>
                </a:solidFill>
              </a:rPr>
              <a:t>Student Oral Language Observation Matrix (SOLOM) – Assessment Tool for Oral Language </a:t>
            </a:r>
            <a:r>
              <a:rPr lang="en-US" altLang="en-US" sz="3600" dirty="0" smtClean="0">
                <a:solidFill>
                  <a:schemeClr val="tx2"/>
                </a:solidFill>
              </a:rPr>
              <a:t>Development</a:t>
            </a:r>
            <a:endParaRPr lang="en-US" altLang="en-US" sz="3600" dirty="0">
              <a:solidFill>
                <a:schemeClr val="tx2"/>
              </a:solidFill>
            </a:endParaRPr>
          </a:p>
          <a:p>
            <a:r>
              <a:rPr lang="en-US" altLang="en-US" sz="3600" dirty="0">
                <a:solidFill>
                  <a:schemeClr val="tx2"/>
                </a:solidFill>
              </a:rPr>
              <a:t>Developing Vocabulary through Purposeful, Strategic Conversations</a:t>
            </a:r>
            <a:endParaRPr lang="en-US" altLang="en-US" sz="2800" dirty="0">
              <a:solidFill>
                <a:schemeClr val="tx2"/>
              </a:solidFill>
            </a:endParaRPr>
          </a:p>
        </p:txBody>
      </p:sp>
      <p:pic>
        <p:nvPicPr>
          <p:cNvPr id="13414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45980" y="376238"/>
            <a:ext cx="16002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14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76238"/>
            <a:ext cx="1600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7162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le 1"/>
          <p:cNvSpPr>
            <a:spLocks noGrp="1"/>
          </p:cNvSpPr>
          <p:nvPr>
            <p:ph type="title"/>
          </p:nvPr>
        </p:nvSpPr>
        <p:spPr>
          <a:xfrm>
            <a:off x="1140351" y="180802"/>
            <a:ext cx="9875520" cy="1356360"/>
          </a:xfrm>
        </p:spPr>
        <p:txBody>
          <a:bodyPr/>
          <a:lstStyle/>
          <a:p>
            <a:pPr algn="ctr"/>
            <a:r>
              <a:rPr lang="en-US" altLang="en-US" dirty="0" smtClean="0">
                <a:solidFill>
                  <a:srgbClr val="FF0000"/>
                </a:solidFill>
              </a:rPr>
              <a:t>Reading Comprehension </a:t>
            </a:r>
          </a:p>
        </p:txBody>
      </p:sp>
      <p:sp>
        <p:nvSpPr>
          <p:cNvPr id="3" name="Content Placeholder 2"/>
          <p:cNvSpPr>
            <a:spLocks noGrp="1"/>
          </p:cNvSpPr>
          <p:nvPr>
            <p:ph idx="1"/>
          </p:nvPr>
        </p:nvSpPr>
        <p:spPr>
          <a:xfrm>
            <a:off x="1143000" y="1225435"/>
            <a:ext cx="9872871" cy="4038600"/>
          </a:xfrm>
        </p:spPr>
        <p:txBody>
          <a:bodyPr>
            <a:noAutofit/>
          </a:bodyPr>
          <a:lstStyle/>
          <a:p>
            <a:pPr marL="0" indent="0">
              <a:buNone/>
              <a:defRPr/>
            </a:pPr>
            <a:r>
              <a:rPr lang="en-US" sz="3600" dirty="0" smtClean="0">
                <a:solidFill>
                  <a:schemeClr val="tx2"/>
                </a:solidFill>
              </a:rPr>
              <a:t>According to the NRP (2000):</a:t>
            </a:r>
          </a:p>
          <a:p>
            <a:pPr marL="0" indent="0">
              <a:buNone/>
              <a:defRPr/>
            </a:pPr>
            <a:r>
              <a:rPr lang="en-US" sz="3600" dirty="0" smtClean="0">
                <a:solidFill>
                  <a:schemeClr val="tx2"/>
                </a:solidFill>
              </a:rPr>
              <a:t>Comprehension is a complex </a:t>
            </a:r>
            <a:r>
              <a:rPr lang="en-US" sz="3600" b="1" u="sng" dirty="0" smtClean="0">
                <a:solidFill>
                  <a:schemeClr val="accent4"/>
                </a:solidFill>
              </a:rPr>
              <a:t>process</a:t>
            </a:r>
            <a:r>
              <a:rPr lang="en-US" sz="3600" dirty="0" smtClean="0">
                <a:solidFill>
                  <a:schemeClr val="tx2"/>
                </a:solidFill>
              </a:rPr>
              <a:t>…often viewed as “the </a:t>
            </a:r>
            <a:r>
              <a:rPr lang="en-US" sz="3600" b="1" u="sng" dirty="0" smtClean="0">
                <a:solidFill>
                  <a:schemeClr val="accent4"/>
                </a:solidFill>
              </a:rPr>
              <a:t>essence</a:t>
            </a:r>
            <a:r>
              <a:rPr lang="en-US" sz="3600" dirty="0" smtClean="0">
                <a:solidFill>
                  <a:schemeClr val="tx2"/>
                </a:solidFill>
              </a:rPr>
              <a:t> of reading.” Reading comprehension is…</a:t>
            </a:r>
            <a:r>
              <a:rPr lang="en-US" sz="3600" b="1" u="sng" dirty="0" smtClean="0">
                <a:solidFill>
                  <a:schemeClr val="accent4"/>
                </a:solidFill>
              </a:rPr>
              <a:t>intentional</a:t>
            </a:r>
            <a:r>
              <a:rPr lang="en-US" sz="3600" b="1" dirty="0" smtClean="0">
                <a:solidFill>
                  <a:schemeClr val="tx2"/>
                </a:solidFill>
              </a:rPr>
              <a:t> </a:t>
            </a:r>
            <a:r>
              <a:rPr lang="en-US" sz="3600" b="1" u="sng" dirty="0" smtClean="0">
                <a:solidFill>
                  <a:schemeClr val="accent4"/>
                </a:solidFill>
              </a:rPr>
              <a:t>thinking</a:t>
            </a:r>
            <a:r>
              <a:rPr lang="en-US" sz="3600" b="1" dirty="0" smtClean="0">
                <a:solidFill>
                  <a:schemeClr val="tx2"/>
                </a:solidFill>
              </a:rPr>
              <a:t> </a:t>
            </a:r>
            <a:r>
              <a:rPr lang="en-US" sz="3600" dirty="0" smtClean="0">
                <a:solidFill>
                  <a:schemeClr val="tx2"/>
                </a:solidFill>
              </a:rPr>
              <a:t>during which meaning is constructed through interactions between </a:t>
            </a:r>
            <a:r>
              <a:rPr lang="en-US" sz="3600" b="1" u="sng" dirty="0" smtClean="0">
                <a:solidFill>
                  <a:schemeClr val="accent4"/>
                </a:solidFill>
              </a:rPr>
              <a:t>text</a:t>
            </a:r>
            <a:r>
              <a:rPr lang="en-US" sz="3600" dirty="0" smtClean="0">
                <a:solidFill>
                  <a:schemeClr val="tx2"/>
                </a:solidFill>
              </a:rPr>
              <a:t> and </a:t>
            </a:r>
            <a:r>
              <a:rPr lang="en-US" sz="3600" b="1" u="sng" dirty="0" smtClean="0">
                <a:solidFill>
                  <a:schemeClr val="accent4"/>
                </a:solidFill>
              </a:rPr>
              <a:t>reader</a:t>
            </a:r>
            <a:r>
              <a:rPr lang="en-US" sz="3600" u="sng" dirty="0" smtClean="0">
                <a:solidFill>
                  <a:schemeClr val="tx2"/>
                </a:solidFill>
              </a:rPr>
              <a:t>.</a:t>
            </a:r>
            <a:r>
              <a:rPr lang="en-US" sz="3600" dirty="0" smtClean="0">
                <a:solidFill>
                  <a:schemeClr val="tx2"/>
                </a:solidFill>
              </a:rPr>
              <a:t>  The content of meaning is influenced by text and by the reader’s </a:t>
            </a:r>
            <a:r>
              <a:rPr lang="en-US" sz="3600" b="1" u="sng" dirty="0" smtClean="0">
                <a:solidFill>
                  <a:schemeClr val="accent4"/>
                </a:solidFill>
              </a:rPr>
              <a:t>prior</a:t>
            </a:r>
            <a:r>
              <a:rPr lang="en-US" sz="3600" dirty="0" smtClean="0">
                <a:solidFill>
                  <a:schemeClr val="tx2"/>
                </a:solidFill>
              </a:rPr>
              <a:t> </a:t>
            </a:r>
            <a:r>
              <a:rPr lang="en-US" sz="3600" b="1" u="sng" dirty="0" smtClean="0">
                <a:solidFill>
                  <a:schemeClr val="accent4"/>
                </a:solidFill>
              </a:rPr>
              <a:t>knowledge</a:t>
            </a:r>
            <a:r>
              <a:rPr lang="en-US" sz="3600" b="1" dirty="0" smtClean="0">
                <a:solidFill>
                  <a:schemeClr val="tx2"/>
                </a:solidFill>
              </a:rPr>
              <a:t> </a:t>
            </a:r>
            <a:r>
              <a:rPr lang="en-US" sz="3600" dirty="0" smtClean="0">
                <a:solidFill>
                  <a:schemeClr val="tx2"/>
                </a:solidFill>
              </a:rPr>
              <a:t>and </a:t>
            </a:r>
            <a:r>
              <a:rPr lang="en-US" sz="3600" b="1" u="sng" dirty="0" smtClean="0">
                <a:solidFill>
                  <a:schemeClr val="accent4"/>
                </a:solidFill>
              </a:rPr>
              <a:t>experience</a:t>
            </a:r>
            <a:r>
              <a:rPr lang="en-US" sz="3600" dirty="0">
                <a:solidFill>
                  <a:schemeClr val="tx2"/>
                </a:solidFill>
              </a:rPr>
              <a:t> </a:t>
            </a:r>
            <a:r>
              <a:rPr lang="en-US" sz="3600" dirty="0" smtClean="0">
                <a:solidFill>
                  <a:schemeClr val="tx2"/>
                </a:solidFill>
              </a:rPr>
              <a:t>that are brought to bear on it. (pp. 4-5)</a:t>
            </a:r>
            <a:endParaRPr lang="en-US" sz="3600" b="1" u="sng" dirty="0">
              <a:solidFill>
                <a:schemeClr val="tx2"/>
              </a:solidFill>
            </a:endParaRPr>
          </a:p>
        </p:txBody>
      </p:sp>
    </p:spTree>
    <p:extLst>
      <p:ext uri="{BB962C8B-B14F-4D97-AF65-F5344CB8AC3E}">
        <p14:creationId xmlns:p14="http://schemas.microsoft.com/office/powerpoint/2010/main" val="5595247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p:txBody>
          <a:bodyPr/>
          <a:lstStyle/>
          <a:p>
            <a:pPr algn="ctr"/>
            <a:r>
              <a:rPr lang="en-US" altLang="en-US" dirty="0" smtClean="0">
                <a:solidFill>
                  <a:srgbClr val="FF0000"/>
                </a:solidFill>
              </a:rPr>
              <a:t>Reading Comprehension </a:t>
            </a:r>
            <a:endParaRPr lang="en-US" altLang="en-US" dirty="0" smtClean="0"/>
          </a:p>
        </p:txBody>
      </p:sp>
      <p:sp>
        <p:nvSpPr>
          <p:cNvPr id="136195" name="Content Placeholder 2"/>
          <p:cNvSpPr>
            <a:spLocks noGrp="1"/>
          </p:cNvSpPr>
          <p:nvPr>
            <p:ph idx="1"/>
          </p:nvPr>
        </p:nvSpPr>
        <p:spPr>
          <a:xfrm>
            <a:off x="1787236" y="2126672"/>
            <a:ext cx="8229600" cy="3657600"/>
          </a:xfrm>
        </p:spPr>
        <p:txBody>
          <a:bodyPr>
            <a:normAutofit/>
          </a:bodyPr>
          <a:lstStyle/>
          <a:p>
            <a:pPr marL="0" indent="0">
              <a:buNone/>
            </a:pPr>
            <a:r>
              <a:rPr lang="en-US" altLang="en-US" sz="4000" dirty="0">
                <a:solidFill>
                  <a:schemeClr val="tx2"/>
                </a:solidFill>
              </a:rPr>
              <a:t>Meaning resides in the intentional, </a:t>
            </a:r>
            <a:r>
              <a:rPr lang="en-US" altLang="en-US" sz="4000" b="1" u="sng" dirty="0">
                <a:solidFill>
                  <a:schemeClr val="accent4"/>
                </a:solidFill>
              </a:rPr>
              <a:t>problem</a:t>
            </a:r>
            <a:r>
              <a:rPr lang="en-US" altLang="en-US" sz="4000" dirty="0">
                <a:solidFill>
                  <a:schemeClr val="accent4"/>
                </a:solidFill>
              </a:rPr>
              <a:t> - </a:t>
            </a:r>
            <a:r>
              <a:rPr lang="en-US" altLang="en-US" sz="4000" b="1" u="sng" dirty="0">
                <a:solidFill>
                  <a:schemeClr val="accent4"/>
                </a:solidFill>
              </a:rPr>
              <a:t>solving</a:t>
            </a:r>
            <a:r>
              <a:rPr lang="en-US" altLang="en-US" sz="4000" dirty="0">
                <a:solidFill>
                  <a:schemeClr val="accent4"/>
                </a:solidFill>
              </a:rPr>
              <a:t> </a:t>
            </a:r>
            <a:r>
              <a:rPr lang="en-US" altLang="en-US" sz="4000" dirty="0">
                <a:solidFill>
                  <a:schemeClr val="tx2"/>
                </a:solidFill>
              </a:rPr>
              <a:t>thinking processes of the </a:t>
            </a:r>
            <a:r>
              <a:rPr lang="en-US" altLang="en-US" sz="4000" b="1" u="sng" dirty="0">
                <a:solidFill>
                  <a:schemeClr val="accent4"/>
                </a:solidFill>
              </a:rPr>
              <a:t>reader</a:t>
            </a:r>
            <a:r>
              <a:rPr lang="en-US" altLang="en-US" sz="4000" dirty="0">
                <a:solidFill>
                  <a:schemeClr val="tx2"/>
                </a:solidFill>
              </a:rPr>
              <a:t> that occur during an interchange with the </a:t>
            </a:r>
            <a:r>
              <a:rPr lang="en-US" altLang="en-US" sz="4000" b="1" u="sng" dirty="0">
                <a:solidFill>
                  <a:schemeClr val="accent4"/>
                </a:solidFill>
              </a:rPr>
              <a:t>text</a:t>
            </a:r>
            <a:r>
              <a:rPr lang="en-US" altLang="en-US" sz="4000" dirty="0">
                <a:solidFill>
                  <a:schemeClr val="tx2"/>
                </a:solidFill>
              </a:rPr>
              <a:t>. </a:t>
            </a:r>
          </a:p>
        </p:txBody>
      </p:sp>
    </p:spTree>
    <p:extLst>
      <p:ext uri="{BB962C8B-B14F-4D97-AF65-F5344CB8AC3E}">
        <p14:creationId xmlns:p14="http://schemas.microsoft.com/office/powerpoint/2010/main" val="40646795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9" y="353291"/>
            <a:ext cx="9247909" cy="1143000"/>
          </a:xfrm>
        </p:spPr>
        <p:txBody>
          <a:bodyPr>
            <a:normAutofit fontScale="90000"/>
          </a:bodyPr>
          <a:lstStyle/>
          <a:p>
            <a:pPr algn="ctr">
              <a:defRPr/>
            </a:pPr>
            <a:r>
              <a:rPr lang="en-US" dirty="0" smtClean="0">
                <a:solidFill>
                  <a:srgbClr val="FF0000"/>
                </a:solidFill>
              </a:rPr>
              <a:t>Assessment for Reading Comprehension</a:t>
            </a:r>
            <a:endParaRPr lang="en-US" dirty="0">
              <a:solidFill>
                <a:srgbClr val="FF0000"/>
              </a:solidFill>
            </a:endParaRPr>
          </a:p>
        </p:txBody>
      </p:sp>
      <p:sp>
        <p:nvSpPr>
          <p:cNvPr id="3" name="Content Placeholder 2"/>
          <p:cNvSpPr>
            <a:spLocks noGrp="1"/>
          </p:cNvSpPr>
          <p:nvPr>
            <p:ph idx="1"/>
          </p:nvPr>
        </p:nvSpPr>
        <p:spPr>
          <a:xfrm>
            <a:off x="1828800" y="1496291"/>
            <a:ext cx="8229600" cy="5562600"/>
          </a:xfrm>
        </p:spPr>
        <p:txBody>
          <a:bodyPr>
            <a:normAutofit/>
          </a:bodyPr>
          <a:lstStyle/>
          <a:p>
            <a:pPr marL="0" indent="0" algn="ctr">
              <a:buNone/>
              <a:defRPr/>
            </a:pPr>
            <a:r>
              <a:rPr lang="en-US" sz="3200" b="1" dirty="0" smtClean="0">
                <a:solidFill>
                  <a:schemeClr val="accent4"/>
                </a:solidFill>
              </a:rPr>
              <a:t>Oral Story Retellings</a:t>
            </a:r>
          </a:p>
          <a:p>
            <a:pPr marL="0" indent="0" algn="ctr">
              <a:buNone/>
              <a:defRPr/>
            </a:pPr>
            <a:endParaRPr lang="en-US" dirty="0">
              <a:solidFill>
                <a:schemeClr val="accent6"/>
              </a:solidFill>
            </a:endParaRPr>
          </a:p>
          <a:p>
            <a:pPr marL="0" indent="0">
              <a:buNone/>
              <a:defRPr/>
            </a:pPr>
            <a:r>
              <a:rPr lang="en-US" sz="2400" b="1" dirty="0">
                <a:solidFill>
                  <a:schemeClr val="accent6"/>
                </a:solidFill>
              </a:rPr>
              <a:t>Purpose</a:t>
            </a:r>
            <a:endParaRPr lang="en-US" sz="2400" dirty="0">
              <a:solidFill>
                <a:schemeClr val="accent6"/>
              </a:solidFill>
            </a:endParaRPr>
          </a:p>
          <a:p>
            <a:pPr marL="0" indent="0">
              <a:buNone/>
              <a:defRPr/>
            </a:pPr>
            <a:r>
              <a:rPr lang="en-US" sz="2400" dirty="0">
                <a:solidFill>
                  <a:schemeClr val="accent6"/>
                </a:solidFill>
              </a:rPr>
              <a:t>One of the most effective processes for finding out whether a child understands narrative or story text structure is to use oral story retellings (Brown &amp; </a:t>
            </a:r>
            <a:r>
              <a:rPr lang="en-US" sz="2400" dirty="0" err="1">
                <a:solidFill>
                  <a:schemeClr val="accent6"/>
                </a:solidFill>
              </a:rPr>
              <a:t>Cambourne</a:t>
            </a:r>
            <a:r>
              <a:rPr lang="en-US" sz="2400" dirty="0">
                <a:solidFill>
                  <a:schemeClr val="accent6"/>
                </a:solidFill>
              </a:rPr>
              <a:t>, 1987; Sadler, 2011; Stahl, 2009). Asking children to retell a story involves reconstructing the complete story structure including the story sequence, recalling important elements of the plot, making inferences, and noticing relevant details. Thus, oral story retellings assess story comprehension and narrative or story structure knowledge in a holistic, sequenced and organized way.</a:t>
            </a:r>
          </a:p>
          <a:p>
            <a:pPr marL="0" indent="0">
              <a:buNone/>
              <a:defRPr/>
            </a:pPr>
            <a:r>
              <a:rPr lang="en-US" sz="2400" dirty="0">
                <a:solidFill>
                  <a:schemeClr val="accent6"/>
                </a:solidFill>
              </a:rPr>
              <a:t> </a:t>
            </a:r>
          </a:p>
          <a:p>
            <a:pPr marL="0" indent="0">
              <a:buNone/>
              <a:defRPr/>
            </a:pPr>
            <a:endParaRPr lang="en-US" dirty="0"/>
          </a:p>
        </p:txBody>
      </p:sp>
    </p:spTree>
    <p:extLst>
      <p:ext uri="{BB962C8B-B14F-4D97-AF65-F5344CB8AC3E}">
        <p14:creationId xmlns:p14="http://schemas.microsoft.com/office/powerpoint/2010/main" val="13349829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a:solidFill>
                  <a:schemeClr val="accent2"/>
                </a:solidFill>
              </a:rPr>
              <a:t>Class</a:t>
            </a:r>
            <a:endParaRPr lang="en-US" altLang="en-US" dirty="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1"/>
          <p:cNvSpPr>
            <a:spLocks noGrp="1"/>
          </p:cNvSpPr>
          <p:nvPr>
            <p:ph type="title"/>
          </p:nvPr>
        </p:nvSpPr>
        <p:spPr>
          <a:xfrm>
            <a:off x="1122680" y="326968"/>
            <a:ext cx="9875520" cy="1356360"/>
          </a:xfrm>
        </p:spPr>
        <p:txBody>
          <a:bodyPr/>
          <a:lstStyle/>
          <a:p>
            <a:pPr algn="ctr"/>
            <a:r>
              <a:rPr lang="en-US" altLang="en-US" dirty="0" smtClean="0">
                <a:solidFill>
                  <a:srgbClr val="FF0000"/>
                </a:solidFill>
              </a:rPr>
              <a:t>Retelling as an Assessment Tool</a:t>
            </a:r>
          </a:p>
        </p:txBody>
      </p:sp>
      <p:sp>
        <p:nvSpPr>
          <p:cNvPr id="3" name="Content Placeholder 2"/>
          <p:cNvSpPr>
            <a:spLocks noGrp="1"/>
          </p:cNvSpPr>
          <p:nvPr>
            <p:ph idx="1"/>
          </p:nvPr>
        </p:nvSpPr>
        <p:spPr>
          <a:xfrm>
            <a:off x="997527" y="1683328"/>
            <a:ext cx="9872871" cy="4038600"/>
          </a:xfrm>
        </p:spPr>
        <p:txBody>
          <a:bodyPr>
            <a:noAutofit/>
          </a:bodyPr>
          <a:lstStyle/>
          <a:p>
            <a:pPr>
              <a:defRPr/>
            </a:pPr>
            <a:r>
              <a:rPr lang="en-US" sz="2000" b="1" dirty="0" smtClean="0">
                <a:solidFill>
                  <a:schemeClr val="accent4"/>
                </a:solidFill>
              </a:rPr>
              <a:t>Oral </a:t>
            </a:r>
            <a:r>
              <a:rPr lang="en-US" sz="2000" b="1" dirty="0">
                <a:solidFill>
                  <a:schemeClr val="accent4"/>
                </a:solidFill>
              </a:rPr>
              <a:t>Story Retelling Assessment </a:t>
            </a:r>
            <a:r>
              <a:rPr lang="en-US" sz="2000" b="1" dirty="0" smtClean="0">
                <a:solidFill>
                  <a:schemeClr val="accent4"/>
                </a:solidFill>
              </a:rPr>
              <a:t>Directions handout</a:t>
            </a:r>
          </a:p>
          <a:p>
            <a:pPr>
              <a:defRPr/>
            </a:pPr>
            <a:r>
              <a:rPr lang="en-US" sz="2000" b="1" dirty="0">
                <a:solidFill>
                  <a:schemeClr val="accent4"/>
                </a:solidFill>
              </a:rPr>
              <a:t>Graded </a:t>
            </a:r>
            <a:r>
              <a:rPr lang="en-US" sz="2000" b="1" dirty="0" smtClean="0">
                <a:solidFill>
                  <a:schemeClr val="accent4"/>
                </a:solidFill>
              </a:rPr>
              <a:t>Sentences for Initial Passage Selection</a:t>
            </a:r>
            <a:endParaRPr lang="en-US" sz="2000" b="1" dirty="0" smtClean="0">
              <a:solidFill>
                <a:schemeClr val="accent6"/>
              </a:solidFill>
            </a:endParaRPr>
          </a:p>
          <a:p>
            <a:pPr marL="0" indent="0">
              <a:buNone/>
              <a:defRPr/>
            </a:pPr>
            <a:r>
              <a:rPr lang="en-US" sz="1600" dirty="0" smtClean="0">
                <a:solidFill>
                  <a:schemeClr val="accent6"/>
                </a:solidFill>
              </a:rPr>
              <a:t>1. </a:t>
            </a:r>
            <a:r>
              <a:rPr lang="en-US" sz="2000" dirty="0" smtClean="0">
                <a:solidFill>
                  <a:schemeClr val="accent6"/>
                </a:solidFill>
              </a:rPr>
              <a:t>Begin </a:t>
            </a:r>
            <a:r>
              <a:rPr lang="en-US" sz="2000" dirty="0">
                <a:solidFill>
                  <a:schemeClr val="accent6"/>
                </a:solidFill>
              </a:rPr>
              <a:t>by telling the student that you would like to hear him or her read some sentences.</a:t>
            </a:r>
          </a:p>
          <a:p>
            <a:pPr marL="0" indent="0">
              <a:buNone/>
              <a:defRPr/>
            </a:pPr>
            <a:r>
              <a:rPr lang="en-US" sz="2000" dirty="0" smtClean="0">
                <a:solidFill>
                  <a:schemeClr val="accent6"/>
                </a:solidFill>
              </a:rPr>
              <a:t>2. Hand </a:t>
            </a:r>
            <a:r>
              <a:rPr lang="en-US" sz="2000" dirty="0">
                <a:solidFill>
                  <a:schemeClr val="accent6"/>
                </a:solidFill>
              </a:rPr>
              <a:t>to the student a copy of the </a:t>
            </a:r>
            <a:r>
              <a:rPr lang="en-US" sz="2000" b="1" dirty="0">
                <a:solidFill>
                  <a:schemeClr val="accent6"/>
                </a:solidFill>
              </a:rPr>
              <a:t>Graded Sentences for Initial Passage Selection. </a:t>
            </a:r>
            <a:endParaRPr lang="en-US" sz="2000" dirty="0">
              <a:solidFill>
                <a:schemeClr val="accent6"/>
              </a:solidFill>
            </a:endParaRPr>
          </a:p>
          <a:p>
            <a:pPr marL="0" indent="0">
              <a:buNone/>
              <a:defRPr/>
            </a:pPr>
            <a:r>
              <a:rPr lang="en-US" sz="2000" dirty="0" smtClean="0">
                <a:solidFill>
                  <a:schemeClr val="accent6"/>
                </a:solidFill>
              </a:rPr>
              <a:t>3. Say </a:t>
            </a:r>
            <a:r>
              <a:rPr lang="en-US" sz="2000" dirty="0">
                <a:solidFill>
                  <a:schemeClr val="accent6"/>
                </a:solidFill>
              </a:rPr>
              <a:t>to the student: </a:t>
            </a:r>
            <a:r>
              <a:rPr lang="en-US" sz="2000" i="1" dirty="0">
                <a:solidFill>
                  <a:schemeClr val="accent6"/>
                </a:solidFill>
              </a:rPr>
              <a:t>Please read these sentences to me at just the right speed, not too fast and not too slow. Pretend like you are talking to me.</a:t>
            </a:r>
            <a:endParaRPr lang="en-US" sz="2000" dirty="0">
              <a:solidFill>
                <a:schemeClr val="accent6"/>
              </a:solidFill>
            </a:endParaRPr>
          </a:p>
          <a:p>
            <a:pPr marL="0" indent="0">
              <a:buNone/>
              <a:defRPr/>
            </a:pPr>
            <a:r>
              <a:rPr lang="en-US" sz="2000" dirty="0" smtClean="0">
                <a:solidFill>
                  <a:schemeClr val="accent6"/>
                </a:solidFill>
              </a:rPr>
              <a:t>4. Continue </a:t>
            </a:r>
            <a:r>
              <a:rPr lang="en-US" sz="2000" dirty="0">
                <a:solidFill>
                  <a:schemeClr val="accent6"/>
                </a:solidFill>
              </a:rPr>
              <a:t>having the student read a set of Graded Sentences until he or she misses two or more words, then stop.</a:t>
            </a:r>
          </a:p>
          <a:p>
            <a:pPr marL="0" indent="0">
              <a:buNone/>
              <a:defRPr/>
            </a:pPr>
            <a:r>
              <a:rPr lang="en-US" sz="2000" dirty="0" smtClean="0">
                <a:solidFill>
                  <a:schemeClr val="accent6"/>
                </a:solidFill>
              </a:rPr>
              <a:t>5. The </a:t>
            </a:r>
            <a:r>
              <a:rPr lang="en-US" sz="2000" dirty="0">
                <a:solidFill>
                  <a:schemeClr val="accent6"/>
                </a:solidFill>
              </a:rPr>
              <a:t>highest level of Graded Sentences with zero errors should be the level of the passage chosen for the oral retelling.</a:t>
            </a:r>
          </a:p>
          <a:p>
            <a:pPr marL="0" indent="0">
              <a:buNone/>
              <a:defRPr/>
            </a:pPr>
            <a:endParaRPr lang="en-US" sz="1600" dirty="0">
              <a:solidFill>
                <a:schemeClr val="accent6"/>
              </a:solidFill>
            </a:endParaRPr>
          </a:p>
          <a:p>
            <a:pPr marL="0" indent="0">
              <a:buNone/>
              <a:defRPr/>
            </a:pPr>
            <a:r>
              <a:rPr lang="en-US" sz="1600" dirty="0">
                <a:solidFill>
                  <a:schemeClr val="accent6"/>
                </a:solidFill>
              </a:rPr>
              <a:t>*If the students do not perform well on the Level 1 sentences you should administer the Emergent Level Assessment Protocol. </a:t>
            </a:r>
          </a:p>
          <a:p>
            <a:pPr marL="0" indent="0">
              <a:buNone/>
              <a:defRPr/>
            </a:pPr>
            <a:endParaRPr lang="en-US" sz="1600" dirty="0"/>
          </a:p>
        </p:txBody>
      </p:sp>
    </p:spTree>
    <p:extLst>
      <p:ext uri="{BB962C8B-B14F-4D97-AF65-F5344CB8AC3E}">
        <p14:creationId xmlns:p14="http://schemas.microsoft.com/office/powerpoint/2010/main" val="30103347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itle 1"/>
          <p:cNvSpPr>
            <a:spLocks noGrp="1"/>
          </p:cNvSpPr>
          <p:nvPr>
            <p:ph type="title"/>
          </p:nvPr>
        </p:nvSpPr>
        <p:spPr/>
        <p:txBody>
          <a:bodyPr/>
          <a:lstStyle/>
          <a:p>
            <a:pPr algn="ctr"/>
            <a:r>
              <a:rPr lang="en-US" altLang="en-US" dirty="0" smtClean="0">
                <a:solidFill>
                  <a:srgbClr val="FF0000"/>
                </a:solidFill>
              </a:rPr>
              <a:t>Retelling as an Assessment Tool</a:t>
            </a:r>
          </a:p>
        </p:txBody>
      </p:sp>
      <p:sp>
        <p:nvSpPr>
          <p:cNvPr id="3" name="Content Placeholder 2"/>
          <p:cNvSpPr>
            <a:spLocks noGrp="1"/>
          </p:cNvSpPr>
          <p:nvPr>
            <p:ph idx="1"/>
          </p:nvPr>
        </p:nvSpPr>
        <p:spPr>
          <a:xfrm>
            <a:off x="1143000" y="1662545"/>
            <a:ext cx="9872871" cy="4038600"/>
          </a:xfrm>
        </p:spPr>
        <p:txBody>
          <a:bodyPr>
            <a:noAutofit/>
          </a:bodyPr>
          <a:lstStyle/>
          <a:p>
            <a:pPr>
              <a:defRPr/>
            </a:pPr>
            <a:r>
              <a:rPr lang="en-US" sz="3600" dirty="0" smtClean="0">
                <a:solidFill>
                  <a:schemeClr val="accent4"/>
                </a:solidFill>
              </a:rPr>
              <a:t>Leveled Oral Retelling Protocols (wiki)</a:t>
            </a:r>
          </a:p>
          <a:p>
            <a:pPr marL="400050" lvl="1" indent="0">
              <a:buNone/>
              <a:defRPr/>
            </a:pPr>
            <a:r>
              <a:rPr lang="en-US" sz="3600" dirty="0" smtClean="0">
                <a:solidFill>
                  <a:schemeClr val="accent4"/>
                </a:solidFill>
              </a:rPr>
              <a:t>Emergent</a:t>
            </a:r>
          </a:p>
          <a:p>
            <a:pPr marL="400050" lvl="1" indent="0">
              <a:buNone/>
              <a:defRPr/>
            </a:pPr>
            <a:r>
              <a:rPr lang="en-US" sz="3600" dirty="0" smtClean="0">
                <a:solidFill>
                  <a:schemeClr val="accent6"/>
                </a:solidFill>
              </a:rPr>
              <a:t>L1</a:t>
            </a:r>
          </a:p>
          <a:p>
            <a:pPr marL="400050" lvl="1" indent="0">
              <a:buNone/>
              <a:defRPr/>
            </a:pPr>
            <a:r>
              <a:rPr lang="en-US" sz="3600" dirty="0" smtClean="0">
                <a:solidFill>
                  <a:schemeClr val="accent6"/>
                </a:solidFill>
              </a:rPr>
              <a:t>L2</a:t>
            </a:r>
          </a:p>
          <a:p>
            <a:pPr marL="400050" lvl="1" indent="0">
              <a:buNone/>
              <a:defRPr/>
            </a:pPr>
            <a:r>
              <a:rPr lang="en-US" sz="3600" dirty="0" smtClean="0">
                <a:solidFill>
                  <a:schemeClr val="accent6"/>
                </a:solidFill>
              </a:rPr>
              <a:t>L3</a:t>
            </a:r>
          </a:p>
          <a:p>
            <a:pPr marL="400050" lvl="1" indent="0">
              <a:buNone/>
              <a:defRPr/>
            </a:pPr>
            <a:r>
              <a:rPr lang="en-US" sz="3600" dirty="0" smtClean="0">
                <a:solidFill>
                  <a:schemeClr val="accent6"/>
                </a:solidFill>
              </a:rPr>
              <a:t>L4</a:t>
            </a:r>
          </a:p>
          <a:p>
            <a:pPr marL="400050" lvl="1" indent="0">
              <a:buNone/>
              <a:defRPr/>
            </a:pPr>
            <a:r>
              <a:rPr lang="en-US" sz="3600" dirty="0" smtClean="0">
                <a:solidFill>
                  <a:schemeClr val="accent6"/>
                </a:solidFill>
              </a:rPr>
              <a:t>L5</a:t>
            </a:r>
          </a:p>
          <a:p>
            <a:pPr marL="457200" indent="-457200">
              <a:defRPr/>
            </a:pPr>
            <a:r>
              <a:rPr lang="en-US" sz="3600" dirty="0" smtClean="0">
                <a:solidFill>
                  <a:schemeClr val="accent4"/>
                </a:solidFill>
              </a:rPr>
              <a:t>Checklist for Evaluating Oral Retelling</a:t>
            </a:r>
            <a:endParaRPr lang="en-US" sz="3600" dirty="0">
              <a:solidFill>
                <a:schemeClr val="accent4"/>
              </a:solidFill>
            </a:endParaRPr>
          </a:p>
          <a:p>
            <a:pPr marL="0" indent="0">
              <a:buNone/>
              <a:defRPr/>
            </a:pPr>
            <a:endParaRPr lang="en-US" sz="3600" dirty="0">
              <a:solidFill>
                <a:schemeClr val="accent4"/>
              </a:solidFill>
            </a:endParaRPr>
          </a:p>
        </p:txBody>
      </p:sp>
    </p:spTree>
    <p:extLst>
      <p:ext uri="{BB962C8B-B14F-4D97-AF65-F5344CB8AC3E}">
        <p14:creationId xmlns:p14="http://schemas.microsoft.com/office/powerpoint/2010/main" val="2836997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1811338" y="303646"/>
            <a:ext cx="8458200" cy="1036638"/>
          </a:xfrm>
        </p:spPr>
        <p:txBody>
          <a:bodyPr/>
          <a:lstStyle/>
          <a:p>
            <a:pPr algn="ctr"/>
            <a:r>
              <a:rPr lang="en-US" altLang="en-US" dirty="0" smtClean="0">
                <a:solidFill>
                  <a:srgbClr val="FF0000"/>
                </a:solidFill>
              </a:rPr>
              <a:t>Diagnostic Reading Case Study</a:t>
            </a:r>
            <a:r>
              <a:rPr lang="en-US" altLang="en-US" dirty="0" smtClean="0"/>
              <a:t> </a:t>
            </a:r>
          </a:p>
        </p:txBody>
      </p:sp>
      <p:sp>
        <p:nvSpPr>
          <p:cNvPr id="3" name="Content Placeholder 2"/>
          <p:cNvSpPr>
            <a:spLocks noGrp="1"/>
          </p:cNvSpPr>
          <p:nvPr>
            <p:ph idx="1"/>
          </p:nvPr>
        </p:nvSpPr>
        <p:spPr>
          <a:xfrm>
            <a:off x="1726407" y="1340284"/>
            <a:ext cx="8628062" cy="5808662"/>
          </a:xfrm>
        </p:spPr>
        <p:txBody>
          <a:bodyPr>
            <a:normAutofit lnSpcReduction="10000"/>
          </a:bodyPr>
          <a:lstStyle/>
          <a:p>
            <a:pPr marL="114300" indent="0">
              <a:buNone/>
              <a:defRPr/>
            </a:pPr>
            <a:r>
              <a:rPr lang="en-US" altLang="en-US" sz="3600" dirty="0">
                <a:solidFill>
                  <a:schemeClr val="accent4"/>
                </a:solidFill>
              </a:rPr>
              <a:t>Learning Outcomes:</a:t>
            </a:r>
          </a:p>
          <a:p>
            <a:pPr marL="685800" indent="-571500">
              <a:buFont typeface="Wingdings" panose="05000000000000000000" pitchFamily="2" charset="2"/>
              <a:buChar char="ü"/>
              <a:defRPr/>
            </a:pPr>
            <a:r>
              <a:rPr lang="en-US" altLang="en-US" sz="3600" dirty="0">
                <a:solidFill>
                  <a:schemeClr val="accent6"/>
                </a:solidFill>
              </a:rPr>
              <a:t>Learned process for diagnosing and helping our most struggling readers (</a:t>
            </a:r>
            <a:r>
              <a:rPr lang="en-US" altLang="en-US" sz="3600" dirty="0" err="1">
                <a:solidFill>
                  <a:schemeClr val="accent6"/>
                </a:solidFill>
              </a:rPr>
              <a:t>ie</a:t>
            </a:r>
            <a:r>
              <a:rPr lang="en-US" altLang="en-US" sz="3600" dirty="0">
                <a:solidFill>
                  <a:schemeClr val="accent6"/>
                </a:solidFill>
              </a:rPr>
              <a:t>. eliminating instruction as a factor) –  Multi-Tiered System of Support (MTSS) for Reading Instruction</a:t>
            </a:r>
          </a:p>
          <a:p>
            <a:pPr marL="685800" indent="-571500">
              <a:buFont typeface="Wingdings" panose="05000000000000000000" pitchFamily="2" charset="2"/>
              <a:buChar char="ü"/>
              <a:defRPr/>
            </a:pPr>
            <a:r>
              <a:rPr lang="en-US" altLang="en-US" sz="3600" dirty="0">
                <a:solidFill>
                  <a:schemeClr val="accent6"/>
                </a:solidFill>
              </a:rPr>
              <a:t>Understanding the role of assessment in MTSS for Reading Instruction</a:t>
            </a:r>
            <a:endParaRPr lang="en-US" altLang="en-US" dirty="0" smtClean="0">
              <a:solidFill>
                <a:schemeClr val="accent6"/>
              </a:solidFill>
            </a:endParaRPr>
          </a:p>
          <a:p>
            <a:pPr marL="685800" indent="-571500">
              <a:buFont typeface="Wingdings" panose="05000000000000000000" pitchFamily="2" charset="2"/>
              <a:buChar char="ü"/>
              <a:defRPr/>
            </a:pPr>
            <a:r>
              <a:rPr lang="en-US" altLang="en-US" sz="3600" dirty="0">
                <a:solidFill>
                  <a:schemeClr val="accent6"/>
                </a:solidFill>
              </a:rPr>
              <a:t>Creation of an targeted intervention plan with progress monitoring </a:t>
            </a:r>
          </a:p>
          <a:p>
            <a:pPr marL="114300" indent="0">
              <a:buNone/>
              <a:defRPr/>
            </a:pPr>
            <a:r>
              <a:rPr lang="en-US" altLang="en-US" sz="3600" dirty="0"/>
              <a:t> </a:t>
            </a:r>
          </a:p>
          <a:p>
            <a:pPr marL="685800" indent="-571500">
              <a:buFont typeface="Wingdings" panose="05000000000000000000" pitchFamily="2" charset="2"/>
              <a:buChar char="ü"/>
              <a:defRPr/>
            </a:pPr>
            <a:endParaRPr lang="en-US" altLang="en-US" sz="3600" dirty="0"/>
          </a:p>
        </p:txBody>
      </p:sp>
    </p:spTree>
    <p:extLst>
      <p:ext uri="{BB962C8B-B14F-4D97-AF65-F5344CB8AC3E}">
        <p14:creationId xmlns:p14="http://schemas.microsoft.com/office/powerpoint/2010/main" val="17419802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963738" y="1873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7763" name="Content Placeholder 2"/>
          <p:cNvSpPr>
            <a:spLocks noGrp="1"/>
          </p:cNvSpPr>
          <p:nvPr>
            <p:ph idx="1"/>
          </p:nvPr>
        </p:nvSpPr>
        <p:spPr>
          <a:xfrm>
            <a:off x="2497105" y="1202870"/>
            <a:ext cx="7266214" cy="936171"/>
          </a:xfrm>
        </p:spPr>
        <p:txBody>
          <a:bodyPr>
            <a:normAutofit fontScale="55000" lnSpcReduction="20000"/>
          </a:bodyPr>
          <a:lstStyle/>
          <a:p>
            <a:pPr marL="114300" indent="0">
              <a:buNone/>
            </a:pPr>
            <a:r>
              <a:rPr lang="en-US" altLang="en-US" sz="6400"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421938" y="4425044"/>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
        <p:nvSpPr>
          <p:cNvPr id="3" name="Slide Number Placeholder 2"/>
          <p:cNvSpPr>
            <a:spLocks noGrp="1"/>
          </p:cNvSpPr>
          <p:nvPr>
            <p:ph type="sldNum" sz="quarter" idx="12"/>
          </p:nvPr>
        </p:nvSpPr>
        <p:spPr/>
        <p:txBody>
          <a:bodyPr/>
          <a:lstStyle/>
          <a:p>
            <a:fld id="{4FAB73BC-B049-4115-A692-8D63A059BFB8}" type="slidenum">
              <a:rPr lang="en-US" smtClean="0"/>
              <a:t>33</a:t>
            </a:fld>
            <a:endParaRPr lang="en-US" dirty="0"/>
          </a:p>
        </p:txBody>
      </p:sp>
    </p:spTree>
    <p:extLst>
      <p:ext uri="{BB962C8B-B14F-4D97-AF65-F5344CB8AC3E}">
        <p14:creationId xmlns:p14="http://schemas.microsoft.com/office/powerpoint/2010/main" val="20940264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63738" y="315686"/>
            <a:ext cx="8458200" cy="1570038"/>
          </a:xfrm>
        </p:spPr>
        <p:txBody>
          <a:bodyPr>
            <a:normAutofit fontScale="90000"/>
          </a:bodyPr>
          <a:lstStyle/>
          <a:p>
            <a:pPr algn="ctr"/>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dirty="0">
                <a:solidFill>
                  <a:schemeClr val="accent2"/>
                </a:solidFill>
              </a:rPr>
              <a:t>Step 1:</a:t>
            </a:r>
            <a:r>
              <a:rPr lang="en-US" altLang="en-US" sz="3000" dirty="0">
                <a:solidFill>
                  <a:schemeClr val="tx2"/>
                </a:solidFill>
              </a:rPr>
              <a:t> Administer Universal Screeners – Identify a potential Tier 2 or 3 Learner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2:</a:t>
            </a:r>
            <a:r>
              <a:rPr lang="en-US" altLang="en-US" sz="3000" dirty="0">
                <a:solidFill>
                  <a:schemeClr val="tx2"/>
                </a:solidFill>
              </a:rPr>
              <a:t> Administer Diagnostic Assessments</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3:</a:t>
            </a:r>
            <a:r>
              <a:rPr lang="en-US" altLang="en-US" sz="3000" dirty="0">
                <a:solidFill>
                  <a:schemeClr val="tx2"/>
                </a:solidFill>
              </a:rPr>
              <a:t> Develop an Intervention Plan, Implement over the Year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4:</a:t>
            </a:r>
            <a:r>
              <a:rPr lang="en-US" altLang="en-US" sz="3000" dirty="0">
                <a:solidFill>
                  <a:schemeClr val="tx2"/>
                </a:solidFill>
              </a:rPr>
              <a:t> Progress Monitoring and Data Analysis</a:t>
            </a:r>
          </a:p>
        </p:txBody>
      </p:sp>
      <p:sp>
        <p:nvSpPr>
          <p:cNvPr id="2" name="Slide Number Placeholder 1"/>
          <p:cNvSpPr>
            <a:spLocks noGrp="1"/>
          </p:cNvSpPr>
          <p:nvPr>
            <p:ph type="sldNum" sz="quarter" idx="12"/>
          </p:nvPr>
        </p:nvSpPr>
        <p:spPr/>
        <p:txBody>
          <a:bodyPr/>
          <a:lstStyle/>
          <a:p>
            <a:fld id="{4FAB73BC-B049-4115-A692-8D63A059BFB8}" type="slidenum">
              <a:rPr lang="en-US" smtClean="0"/>
              <a:t>34</a:t>
            </a:fld>
            <a:endParaRPr lang="en-US" dirty="0"/>
          </a:p>
        </p:txBody>
      </p:sp>
    </p:spTree>
    <p:extLst>
      <p:ext uri="{BB962C8B-B14F-4D97-AF65-F5344CB8AC3E}">
        <p14:creationId xmlns:p14="http://schemas.microsoft.com/office/powerpoint/2010/main" val="14400488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lstStyle/>
          <a:p>
            <a:pPr marL="685800" indent="-571500">
              <a:buNone/>
            </a:pPr>
            <a:r>
              <a:rPr lang="en-US" altLang="en-US" sz="3600" dirty="0"/>
              <a:t>	</a:t>
            </a:r>
            <a:r>
              <a:rPr lang="en-US" altLang="en-US" sz="3600" dirty="0">
                <a:solidFill>
                  <a:schemeClr val="accent2"/>
                </a:solidFill>
              </a:rPr>
              <a:t>Step 1:</a:t>
            </a:r>
            <a:r>
              <a:rPr lang="en-US" altLang="en-US" sz="3600" dirty="0"/>
              <a:t> </a:t>
            </a:r>
            <a:r>
              <a:rPr lang="en-US" altLang="en-US" sz="3600" dirty="0">
                <a:solidFill>
                  <a:schemeClr val="tx2"/>
                </a:solidFill>
              </a:rPr>
              <a:t>Administer Universal Screeners – Identify a potential Tier 2 or 3 Learner	</a:t>
            </a:r>
          </a:p>
          <a:p>
            <a:pPr marL="685800" indent="-571500">
              <a:buNone/>
            </a:pPr>
            <a:endParaRPr lang="en-US" altLang="en-US" sz="3600" dirty="0">
              <a:solidFill>
                <a:schemeClr val="tx2"/>
              </a:solidFill>
            </a:endParaRPr>
          </a:p>
          <a:p>
            <a:pPr marL="685800" indent="-571500">
              <a:buNone/>
            </a:pPr>
            <a:r>
              <a:rPr lang="en-US" altLang="en-US" dirty="0" smtClean="0"/>
              <a:t>	</a:t>
            </a:r>
            <a:r>
              <a:rPr lang="en-US" altLang="en-US" sz="3200" dirty="0" smtClean="0">
                <a:solidFill>
                  <a:schemeClr val="accent4"/>
                </a:solidFill>
              </a:rPr>
              <a:t>Based on the Universal Screeners, who is a potential Tier 2 or 3 learner in reading instruction? Cross-check between the TOWRE, CCSS Fluency Passages (</a:t>
            </a:r>
            <a:r>
              <a:rPr lang="en-US" altLang="en-US" sz="3200" dirty="0" err="1" smtClean="0">
                <a:solidFill>
                  <a:schemeClr val="accent4"/>
                </a:solidFill>
              </a:rPr>
              <a:t>Accumaticity</a:t>
            </a:r>
            <a:r>
              <a:rPr lang="en-US" altLang="en-US" sz="3200" dirty="0" smtClean="0">
                <a:solidFill>
                  <a:schemeClr val="accent4"/>
                </a:solidFill>
              </a:rPr>
              <a:t>), DSA Screener</a:t>
            </a:r>
          </a:p>
        </p:txBody>
      </p:sp>
      <p:sp>
        <p:nvSpPr>
          <p:cNvPr id="2" name="Slide Number Placeholder 1"/>
          <p:cNvSpPr>
            <a:spLocks noGrp="1"/>
          </p:cNvSpPr>
          <p:nvPr>
            <p:ph type="sldNum" sz="quarter" idx="12"/>
          </p:nvPr>
        </p:nvSpPr>
        <p:spPr/>
        <p:txBody>
          <a:bodyPr/>
          <a:lstStyle/>
          <a:p>
            <a:fld id="{4FAB73BC-B049-4115-A692-8D63A059BFB8}" type="slidenum">
              <a:rPr lang="en-US" smtClean="0"/>
              <a:t>35</a:t>
            </a:fld>
            <a:endParaRPr lang="en-US" dirty="0"/>
          </a:p>
        </p:txBody>
      </p:sp>
    </p:spTree>
    <p:extLst>
      <p:ext uri="{BB962C8B-B14F-4D97-AF65-F5344CB8AC3E}">
        <p14:creationId xmlns:p14="http://schemas.microsoft.com/office/powerpoint/2010/main" val="32293126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600" y="1377950"/>
            <a:ext cx="8915400" cy="762000"/>
          </a:xfrm>
        </p:spPr>
        <p:txBody>
          <a:bodyPr>
            <a:normAutofit fontScale="25000" lnSpcReduction="20000"/>
          </a:bodyPr>
          <a:lstStyle/>
          <a:p>
            <a:pPr marL="685800" indent="-571500">
              <a:buNone/>
            </a:pPr>
            <a:r>
              <a:rPr lang="en-US" altLang="en-US" sz="3600" dirty="0"/>
              <a:t>	</a:t>
            </a:r>
            <a:r>
              <a:rPr lang="en-US" altLang="en-US" sz="12800" dirty="0">
                <a:solidFill>
                  <a:schemeClr val="accent2"/>
                </a:solidFill>
              </a:rPr>
              <a:t>Step 2: </a:t>
            </a:r>
            <a:r>
              <a:rPr lang="en-US" altLang="en-US" sz="12800" dirty="0">
                <a:solidFill>
                  <a:schemeClr val="tx2"/>
                </a:solidFill>
              </a:rPr>
              <a:t>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18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6096000"/>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a:solidFill>
                  <a:srgbClr val="000000"/>
                </a:solidFill>
              </a:rPr>
              <a:t>	**</a:t>
            </a:r>
            <a:r>
              <a:rPr lang="en-US" altLang="en-US" sz="2000">
                <a:solidFill>
                  <a:srgbClr val="000000"/>
                </a:solidFill>
              </a:rPr>
              <a:t>Refer to the Training PPTs for each Diagnostic Assessment</a:t>
            </a:r>
          </a:p>
          <a:p>
            <a:pPr defTabSz="914400">
              <a:buNone/>
            </a:pPr>
            <a:endParaRPr lang="en-US" altLang="en-US" sz="3600">
              <a:solidFill>
                <a:srgbClr val="000000"/>
              </a:solidFill>
            </a:endParaRPr>
          </a:p>
          <a:p>
            <a:pPr defTabSz="914400">
              <a:buNone/>
            </a:pPr>
            <a:r>
              <a:rPr lang="en-US" altLang="en-US" sz="3600">
                <a:solidFill>
                  <a:srgbClr val="000000"/>
                </a:solidFill>
              </a:rPr>
              <a:t>	</a:t>
            </a:r>
            <a:endParaRPr lang="en-US" altLang="en-US">
              <a:solidFill>
                <a:srgbClr val="000000"/>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36</a:t>
            </a:fld>
            <a:endParaRPr lang="en-US" dirty="0"/>
          </a:p>
        </p:txBody>
      </p:sp>
    </p:spTree>
    <p:extLst>
      <p:ext uri="{BB962C8B-B14F-4D97-AF65-F5344CB8AC3E}">
        <p14:creationId xmlns:p14="http://schemas.microsoft.com/office/powerpoint/2010/main" val="7134818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191986" y="947057"/>
            <a:ext cx="9666514" cy="7266214"/>
          </a:xfrm>
        </p:spPr>
        <p:txBody>
          <a:bodyPr>
            <a:normAutofit fontScale="92500" lnSpcReduction="10000"/>
          </a:bodyPr>
          <a:lstStyle/>
          <a:p>
            <a:pPr marL="0" indent="0">
              <a:spcBef>
                <a:spcPct val="0"/>
              </a:spcBef>
              <a:buNone/>
            </a:pPr>
            <a:r>
              <a:rPr lang="en-US" altLang="en-US" sz="2800" b="1" dirty="0">
                <a:solidFill>
                  <a:schemeClr val="accent2"/>
                </a:solidFill>
                <a:ea typeface="Times New Roman" panose="02020603050405020304" pitchFamily="18" charset="0"/>
                <a:cs typeface="Times-Bold"/>
              </a:rPr>
              <a:t>Step 3:</a:t>
            </a:r>
            <a:r>
              <a:rPr lang="en-US" altLang="en-US" sz="2800" b="1" dirty="0">
                <a:solidFill>
                  <a:schemeClr val="accent4"/>
                </a:solidFill>
                <a:ea typeface="Times New Roman" panose="02020603050405020304" pitchFamily="18" charset="0"/>
                <a:cs typeface="Times-Bold"/>
              </a:rPr>
              <a:t> </a:t>
            </a:r>
            <a:r>
              <a:rPr lang="en-US" altLang="en-US" sz="2800" b="1" dirty="0">
                <a:solidFill>
                  <a:schemeClr val="tx2"/>
                </a:solidFill>
                <a:ea typeface="Times New Roman" panose="02020603050405020304" pitchFamily="18" charset="0"/>
                <a:cs typeface="Times-Bold"/>
              </a:rPr>
              <a:t>Develop an Intervention Plan for an Identified Learner and Implement the Plan over the course of the Spring Semester</a:t>
            </a:r>
          </a:p>
          <a:p>
            <a:pPr marL="0" indent="0">
              <a:spcBef>
                <a:spcPct val="0"/>
              </a:spcBef>
              <a:buNone/>
            </a:pPr>
            <a:endParaRPr lang="en-US" altLang="en-US" sz="2800" dirty="0">
              <a:solidFill>
                <a:schemeClr val="accent4"/>
              </a:solidFill>
              <a:ea typeface="Times New Roman" panose="02020603050405020304" pitchFamily="18" charset="0"/>
              <a:cs typeface="Times-Bold"/>
            </a:endParaRPr>
          </a:p>
          <a:p>
            <a:pPr marL="0" indent="0">
              <a:buNone/>
            </a:pPr>
            <a:r>
              <a:rPr lang="en-US" altLang="en-US" sz="2800" dirty="0">
                <a:solidFill>
                  <a:schemeClr val="accent4"/>
                </a:solidFill>
                <a:ea typeface="Times New Roman" panose="02020603050405020304" pitchFamily="18" charset="0"/>
                <a:cs typeface="Times-Bold"/>
              </a:rPr>
              <a:t>a.</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Analyze the data from the Universal Screeners and Diagnostic Assessments</a:t>
            </a:r>
          </a:p>
          <a:p>
            <a:pPr marL="0" indent="0">
              <a:buNone/>
            </a:pPr>
            <a:r>
              <a:rPr lang="en-US" altLang="en-US" sz="2800" dirty="0">
                <a:solidFill>
                  <a:schemeClr val="accent4"/>
                </a:solidFill>
                <a:ea typeface="Times New Roman" panose="02020603050405020304" pitchFamily="18" charset="0"/>
                <a:cs typeface="Times-Bold"/>
              </a:rPr>
              <a:t>b.   Based on the data, determine </a:t>
            </a:r>
            <a:r>
              <a:rPr lang="en-US" altLang="en-US" sz="2800" b="1" i="1" dirty="0">
                <a:solidFill>
                  <a:schemeClr val="accent4"/>
                </a:solidFill>
                <a:ea typeface="Times New Roman" panose="02020603050405020304" pitchFamily="18" charset="0"/>
                <a:cs typeface="Times-Bold"/>
              </a:rPr>
              <a:t>at least one</a:t>
            </a:r>
            <a:r>
              <a:rPr lang="en-US" altLang="en-US" sz="2800" dirty="0">
                <a:solidFill>
                  <a:schemeClr val="accent4"/>
                </a:solidFill>
                <a:ea typeface="Times New Roman" panose="02020603050405020304" pitchFamily="18" charset="0"/>
                <a:cs typeface="Times-Bold"/>
              </a:rPr>
              <a:t> targeted area of concern in reading (you may choose up to 2 target areas of concern).</a:t>
            </a:r>
          </a:p>
          <a:p>
            <a:pPr marL="0" indent="0">
              <a:buNone/>
            </a:pPr>
            <a:r>
              <a:rPr lang="en-US" altLang="en-US" sz="2800" dirty="0">
                <a:solidFill>
                  <a:schemeClr val="accent4"/>
                </a:solidFill>
                <a:ea typeface="Times New Roman" panose="02020603050405020304" pitchFamily="18" charset="0"/>
                <a:cs typeface="Times-Bold"/>
              </a:rPr>
              <a:t>c.   Identify one Intervention for each targeted area of concern in reading.</a:t>
            </a:r>
          </a:p>
          <a:p>
            <a:pPr marL="0" indent="0">
              <a:buNone/>
            </a:pPr>
            <a:r>
              <a:rPr lang="en-US" altLang="en-US" sz="2800" dirty="0">
                <a:solidFill>
                  <a:schemeClr val="accent4"/>
                </a:solidFill>
                <a:ea typeface="Times New Roman" panose="02020603050405020304" pitchFamily="18" charset="0"/>
                <a:cs typeface="Times-Bold"/>
              </a:rPr>
              <a:t>d.  Develop a six week plan for implementation of the Interventions. </a:t>
            </a:r>
            <a:r>
              <a:rPr lang="en-US" altLang="en-US" sz="2800" b="1" i="1" dirty="0">
                <a:solidFill>
                  <a:schemeClr val="accent4"/>
                </a:solidFill>
                <a:ea typeface="Times New Roman" panose="02020603050405020304" pitchFamily="18" charset="0"/>
                <a:cs typeface="Times-Bold"/>
              </a:rPr>
              <a:t>Implementation should be begin no later than the week of Feb. 20</a:t>
            </a:r>
            <a:r>
              <a:rPr lang="en-US" altLang="en-US" sz="2800" b="1" i="1" baseline="30000" dirty="0">
                <a:solidFill>
                  <a:schemeClr val="accent4"/>
                </a:solidFill>
                <a:ea typeface="Times New Roman" panose="02020603050405020304" pitchFamily="18" charset="0"/>
                <a:cs typeface="Times-Bold"/>
              </a:rPr>
              <a:t>th</a:t>
            </a:r>
            <a:r>
              <a:rPr lang="en-US" altLang="en-US" sz="2800" b="1" i="1" dirty="0">
                <a:solidFill>
                  <a:schemeClr val="accent4"/>
                </a:solidFill>
                <a:ea typeface="Times New Roman" panose="02020603050405020304" pitchFamily="18" charset="0"/>
                <a:cs typeface="Times-Bold"/>
              </a:rPr>
              <a:t> in order to meet the deadline for completed work.</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Complete the Six Week Reading Intervention Plan for Tier 2 Instruction Sheet.</a:t>
            </a:r>
          </a:p>
          <a:p>
            <a:pPr marL="0" indent="0">
              <a:buNone/>
            </a:pPr>
            <a:r>
              <a:rPr lang="en-US" altLang="en-US" sz="2800" dirty="0">
                <a:solidFill>
                  <a:schemeClr val="accent4"/>
                </a:solidFill>
                <a:ea typeface="Times New Roman" panose="02020603050405020304" pitchFamily="18" charset="0"/>
                <a:cs typeface="Times-Bold"/>
              </a:rPr>
              <a:t>e. Identify the assessment tool for Progress Monitoring.  </a:t>
            </a:r>
          </a:p>
          <a:p>
            <a:pPr marL="0" indent="0">
              <a:buNone/>
            </a:pPr>
            <a:endParaRPr lang="en-US" altLang="en-US" sz="2800" dirty="0">
              <a:solidFill>
                <a:schemeClr val="accent4"/>
              </a:solidFill>
              <a:ea typeface="Times New Roman" panose="02020603050405020304" pitchFamily="18" charset="0"/>
              <a:cs typeface="Times-Bold"/>
            </a:endParaRPr>
          </a:p>
          <a:p>
            <a:pPr marL="0" indent="0">
              <a:buNone/>
            </a:pPr>
            <a:endParaRPr lang="en-US" altLang="en-US" sz="3600" dirty="0">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
        <p:nvSpPr>
          <p:cNvPr id="2" name="Slide Number Placeholder 1"/>
          <p:cNvSpPr>
            <a:spLocks noGrp="1"/>
          </p:cNvSpPr>
          <p:nvPr>
            <p:ph type="sldNum" sz="quarter" idx="12"/>
          </p:nvPr>
        </p:nvSpPr>
        <p:spPr/>
        <p:txBody>
          <a:bodyPr/>
          <a:lstStyle/>
          <a:p>
            <a:fld id="{4FAB73BC-B049-4115-A692-8D63A059BFB8}" type="slidenum">
              <a:rPr lang="en-US" smtClean="0"/>
              <a:t>37</a:t>
            </a:fld>
            <a:endParaRPr lang="en-US" dirty="0"/>
          </a:p>
        </p:txBody>
      </p:sp>
    </p:spTree>
    <p:extLst>
      <p:ext uri="{BB962C8B-B14F-4D97-AF65-F5344CB8AC3E}">
        <p14:creationId xmlns:p14="http://schemas.microsoft.com/office/powerpoint/2010/main" val="28901718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altLang="en-US" dirty="0" smtClean="0">
                <a:solidFill>
                  <a:schemeClr val="accent2"/>
                </a:solidFill>
              </a:rPr>
              <a:t>Let’s Practice</a:t>
            </a:r>
          </a:p>
        </p:txBody>
      </p:sp>
      <p:sp>
        <p:nvSpPr>
          <p:cNvPr id="1259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B56FD50-B731-4AAD-948D-84805F1E0648}" type="slidenum">
              <a:rPr lang="en-US" altLang="en-US"/>
              <a:pPr/>
              <a:t>38</a:t>
            </a:fld>
            <a:endParaRPr lang="en-US" altLang="en-US"/>
          </a:p>
        </p:txBody>
      </p:sp>
      <p:pic>
        <p:nvPicPr>
          <p:cNvPr id="125956"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600" y="1712914"/>
            <a:ext cx="8231188"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7" name="Rectangle 6"/>
          <p:cNvSpPr>
            <a:spLocks noChangeArrowheads="1"/>
          </p:cNvSpPr>
          <p:nvPr/>
        </p:nvSpPr>
        <p:spPr bwMode="auto">
          <a:xfrm>
            <a:off x="2067338" y="3887789"/>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spTree>
    <p:extLst>
      <p:ext uri="{BB962C8B-B14F-4D97-AF65-F5344CB8AC3E}">
        <p14:creationId xmlns:p14="http://schemas.microsoft.com/office/powerpoint/2010/main" val="3177284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r>
              <a:rPr lang="en-US" altLang="en-US" dirty="0" smtClean="0">
                <a:solidFill>
                  <a:schemeClr val="accent2"/>
                </a:solidFill>
              </a:rPr>
              <a:t>Let’s Practice</a:t>
            </a:r>
          </a:p>
        </p:txBody>
      </p:sp>
      <p:sp>
        <p:nvSpPr>
          <p:cNvPr id="12800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452D713-57D2-40EB-AE74-777425CDC0B8}" type="slidenum">
              <a:rPr lang="en-US" altLang="en-US"/>
              <a:pPr/>
              <a:t>39</a:t>
            </a:fld>
            <a:endParaRPr lang="en-US" altLang="en-US"/>
          </a:p>
        </p:txBody>
      </p:sp>
      <p:sp>
        <p:nvSpPr>
          <p:cNvPr id="128004" name="Rectangle 6"/>
          <p:cNvSpPr>
            <a:spLocks noChangeArrowheads="1"/>
          </p:cNvSpPr>
          <p:nvPr/>
        </p:nvSpPr>
        <p:spPr bwMode="auto">
          <a:xfrm>
            <a:off x="1981200" y="3897313"/>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pic>
        <p:nvPicPr>
          <p:cNvPr id="128005"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0" y="1712914"/>
            <a:ext cx="8686800"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0159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a:solidFill>
                  <a:schemeClr val="accent2"/>
                </a:solidFill>
                <a:latin typeface="Britannic Bold" panose="020B0903060703020204" pitchFamily="34" charset="0"/>
              </a:rPr>
              <a:t>JCPS-Bellarmine Literacy Project</a:t>
            </a:r>
            <a:endParaRPr lang="en-US" altLang="en-US" i="1" dirty="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a:solidFill>
                  <a:schemeClr val="tx1"/>
                </a:solidFill>
                <a:effectLst>
                  <a:outerShdw blurRad="38100" dist="38100" dir="2700000" algn="tl">
                    <a:srgbClr val="C0C0C0"/>
                  </a:outerShdw>
                </a:effectLst>
              </a:rPr>
              <a:t>Equity in Education</a:t>
            </a:r>
          </a:p>
          <a:p>
            <a:pPr marL="0" indent="0">
              <a:buNone/>
              <a:defRPr/>
            </a:pPr>
            <a:endParaRPr lang="en-US" altLang="en-US" sz="3200" i="1" dirty="0">
              <a:solidFill>
                <a:schemeClr val="tx1"/>
              </a:solidFill>
            </a:endParaRPr>
          </a:p>
          <a:p>
            <a:pPr marL="0" indent="0">
              <a:buNone/>
              <a:defRPr/>
            </a:pPr>
            <a:r>
              <a:rPr lang="en-US" altLang="en-US" sz="3200" dirty="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Picture 3" descr="1484591161823196526652.jpg"/>
          <p:cNvPicPr>
            <a:picLocks noChangeAspect="1"/>
          </p:cNvPicPr>
          <p:nvPr/>
        </p:nvPicPr>
        <p:blipFill>
          <a:blip r:embed="rId2"/>
          <a:stretch>
            <a:fillRect/>
          </a:stretch>
        </p:blipFill>
        <p:spPr>
          <a:xfrm>
            <a:off x="8315325" y="1428750"/>
            <a:ext cx="2743200" cy="1184967"/>
          </a:xfrm>
          <a:prstGeom prst="rect">
            <a:avLst/>
          </a:prstGeom>
        </p:spPr>
      </p:pic>
    </p:spTree>
    <p:extLst>
      <p:ext uri="{BB962C8B-B14F-4D97-AF65-F5344CB8AC3E}">
        <p14:creationId xmlns:p14="http://schemas.microsoft.com/office/powerpoint/2010/main" val="30667407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2"/>
          <p:cNvSpPr>
            <a:spLocks noGrp="1"/>
          </p:cNvSpPr>
          <p:nvPr>
            <p:ph type="title"/>
          </p:nvPr>
        </p:nvSpPr>
        <p:spPr/>
        <p:txBody>
          <a:bodyPr/>
          <a:lstStyle/>
          <a:p>
            <a:r>
              <a:rPr lang="en-US" altLang="en-US" dirty="0" smtClean="0">
                <a:solidFill>
                  <a:schemeClr val="accent2"/>
                </a:solidFill>
              </a:rPr>
              <a:t>Intervention Defined</a:t>
            </a:r>
          </a:p>
        </p:txBody>
      </p:sp>
      <p:sp>
        <p:nvSpPr>
          <p:cNvPr id="2" name="Content Placeholder 1"/>
          <p:cNvSpPr>
            <a:spLocks noGrp="1"/>
          </p:cNvSpPr>
          <p:nvPr>
            <p:ph sz="half" idx="1"/>
          </p:nvPr>
        </p:nvSpPr>
        <p:spPr>
          <a:xfrm>
            <a:off x="1143000" y="1822651"/>
            <a:ext cx="4622800" cy="4003675"/>
          </a:xfrm>
        </p:spPr>
        <p:txBody>
          <a:bodyPr>
            <a:normAutofit fontScale="77500" lnSpcReduction="20000"/>
          </a:bodyPr>
          <a:lstStyle/>
          <a:p>
            <a:pPr marL="0" indent="0">
              <a:buNone/>
              <a:defRPr/>
            </a:pPr>
            <a:endParaRPr lang="en-US" sz="2401" b="1" i="1" dirty="0"/>
          </a:p>
          <a:p>
            <a:pPr marL="0" indent="0">
              <a:buNone/>
              <a:defRPr/>
            </a:pPr>
            <a:r>
              <a:rPr lang="en-US" sz="4400" b="1" i="1" dirty="0">
                <a:solidFill>
                  <a:schemeClr val="accent4"/>
                </a:solidFill>
              </a:rPr>
              <a:t>Systematic</a:t>
            </a:r>
            <a:r>
              <a:rPr lang="en-US" sz="4400" i="1" dirty="0">
                <a:solidFill>
                  <a:schemeClr val="accent4"/>
                </a:solidFill>
              </a:rPr>
              <a:t> and </a:t>
            </a:r>
            <a:r>
              <a:rPr lang="en-US" sz="4400" b="1" i="1" dirty="0">
                <a:solidFill>
                  <a:schemeClr val="accent4"/>
                </a:solidFill>
              </a:rPr>
              <a:t>appropriately intensive </a:t>
            </a:r>
            <a:r>
              <a:rPr lang="en-US" sz="4400" i="1" dirty="0">
                <a:solidFill>
                  <a:schemeClr val="accent4"/>
                </a:solidFill>
              </a:rPr>
              <a:t>assistance provided for</a:t>
            </a:r>
            <a:r>
              <a:rPr lang="en-US" sz="4400" b="1" i="1" dirty="0">
                <a:solidFill>
                  <a:schemeClr val="accent4"/>
                </a:solidFill>
              </a:rPr>
              <a:t> a student who is at risk </a:t>
            </a:r>
            <a:r>
              <a:rPr lang="en-US" sz="4400" i="1" dirty="0">
                <a:solidFill>
                  <a:schemeClr val="accent4"/>
                </a:solidFill>
              </a:rPr>
              <a:t>for or is already underperforming</a:t>
            </a:r>
            <a:r>
              <a:rPr lang="en-US" sz="4400" b="1" i="1" dirty="0">
                <a:solidFill>
                  <a:schemeClr val="accent4"/>
                </a:solidFill>
              </a:rPr>
              <a:t> </a:t>
            </a:r>
            <a:r>
              <a:rPr lang="en-US" sz="4400" i="1" dirty="0">
                <a:solidFill>
                  <a:schemeClr val="accent4"/>
                </a:solidFill>
              </a:rPr>
              <a:t>as </a:t>
            </a:r>
            <a:r>
              <a:rPr lang="en-US" sz="4400" b="1" i="1" dirty="0">
                <a:solidFill>
                  <a:schemeClr val="accent4"/>
                </a:solidFill>
              </a:rPr>
              <a:t>compared to appropriate grade- or age-level standards</a:t>
            </a:r>
          </a:p>
        </p:txBody>
      </p:sp>
      <p:sp>
        <p:nvSpPr>
          <p:cNvPr id="4" name="Content Placeholder 3"/>
          <p:cNvSpPr>
            <a:spLocks noGrp="1"/>
          </p:cNvSpPr>
          <p:nvPr>
            <p:ph sz="half" idx="2"/>
          </p:nvPr>
        </p:nvSpPr>
        <p:spPr>
          <a:xfrm>
            <a:off x="6270625" y="1545346"/>
            <a:ext cx="4916170" cy="4130270"/>
          </a:xfrm>
        </p:spPr>
        <p:txBody>
          <a:bodyPr>
            <a:noAutofit/>
          </a:bodyPr>
          <a:lstStyle/>
          <a:p>
            <a:pPr>
              <a:defRPr/>
            </a:pPr>
            <a:r>
              <a:rPr lang="en-US" sz="2000" b="1" dirty="0" smtClean="0">
                <a:solidFill>
                  <a:schemeClr val="tx2"/>
                </a:solidFill>
              </a:rPr>
              <a:t>Systematic</a:t>
            </a:r>
            <a:r>
              <a:rPr lang="en-US" sz="2000" dirty="0" smtClean="0">
                <a:solidFill>
                  <a:schemeClr val="tx2"/>
                </a:solidFill>
              </a:rPr>
              <a:t>—there is a plan (in writing) for delivering instruction and monitoring progress</a:t>
            </a:r>
          </a:p>
          <a:p>
            <a:pPr>
              <a:defRPr/>
            </a:pPr>
            <a:r>
              <a:rPr lang="en-US" sz="2000" b="1" dirty="0" smtClean="0">
                <a:solidFill>
                  <a:schemeClr val="tx2"/>
                </a:solidFill>
              </a:rPr>
              <a:t>Appropriately intensive</a:t>
            </a:r>
            <a:r>
              <a:rPr lang="en-US" sz="2000" dirty="0" smtClean="0">
                <a:solidFill>
                  <a:schemeClr val="tx2"/>
                </a:solidFill>
              </a:rPr>
              <a:t>—frequency and duration of intervention matches student need, as does the intervention itself</a:t>
            </a:r>
          </a:p>
          <a:p>
            <a:pPr>
              <a:defRPr/>
            </a:pPr>
            <a:r>
              <a:rPr lang="en-US" sz="2000" b="1" dirty="0">
                <a:solidFill>
                  <a:schemeClr val="tx2"/>
                </a:solidFill>
              </a:rPr>
              <a:t>A</a:t>
            </a:r>
            <a:r>
              <a:rPr lang="en-US" sz="2000" b="1" dirty="0" smtClean="0">
                <a:solidFill>
                  <a:schemeClr val="tx2"/>
                </a:solidFill>
              </a:rPr>
              <a:t> student who is at risk</a:t>
            </a:r>
            <a:r>
              <a:rPr lang="en-US" sz="2000" dirty="0" smtClean="0">
                <a:solidFill>
                  <a:schemeClr val="tx2"/>
                </a:solidFill>
              </a:rPr>
              <a:t>—any student identified as below grade level by the Universal Screener, as well as students who are at risk for losing interest or motivation due to their accelerated abilities </a:t>
            </a:r>
          </a:p>
          <a:p>
            <a:pPr>
              <a:defRPr/>
            </a:pPr>
            <a:r>
              <a:rPr lang="en-US" sz="2000" b="1" dirty="0" smtClean="0">
                <a:solidFill>
                  <a:schemeClr val="tx2"/>
                </a:solidFill>
              </a:rPr>
              <a:t>Compared to grade-level standards</a:t>
            </a:r>
            <a:r>
              <a:rPr lang="en-US" sz="2000" dirty="0" smtClean="0">
                <a:solidFill>
                  <a:schemeClr val="tx2"/>
                </a:solidFill>
              </a:rPr>
              <a:t>—cannot be proficient with grade level standards because of a foundational skill(s) deficit</a:t>
            </a:r>
            <a:endParaRPr lang="en-US" sz="2000" b="1" dirty="0" smtClean="0">
              <a:solidFill>
                <a:schemeClr val="tx2"/>
              </a:solidFill>
            </a:endParaRPr>
          </a:p>
          <a:p>
            <a:pPr>
              <a:defRPr/>
            </a:pPr>
            <a:endParaRPr lang="en-US" sz="2000" b="1" dirty="0"/>
          </a:p>
        </p:txBody>
      </p:sp>
      <p:sp>
        <p:nvSpPr>
          <p:cNvPr id="3" name="Slide Number Placeholder 2"/>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223589305"/>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531813"/>
            <a:ext cx="6446838" cy="990600"/>
          </a:xfrm>
        </p:spPr>
        <p:txBody>
          <a:bodyPr/>
          <a:lstStyle/>
          <a:p>
            <a:pPr>
              <a:defRPr/>
            </a:pPr>
            <a:r>
              <a:rPr lang="en-US" dirty="0" smtClean="0">
                <a:solidFill>
                  <a:schemeClr val="accent2"/>
                </a:solidFill>
                <a:latin typeface="+mn-lt"/>
              </a:rPr>
              <a:t>Interventions Can Be…</a:t>
            </a:r>
            <a:endParaRPr lang="en-US" dirty="0">
              <a:solidFill>
                <a:schemeClr val="accent2"/>
              </a:solidFill>
              <a:latin typeface="+mn-lt"/>
            </a:endParaRPr>
          </a:p>
        </p:txBody>
      </p:sp>
      <p:sp>
        <p:nvSpPr>
          <p:cNvPr id="3" name="Text Placeholder 2"/>
          <p:cNvSpPr>
            <a:spLocks noGrp="1"/>
          </p:cNvSpPr>
          <p:nvPr>
            <p:ph type="body" idx="1"/>
          </p:nvPr>
        </p:nvSpPr>
        <p:spPr>
          <a:xfrm>
            <a:off x="2060575" y="1843088"/>
            <a:ext cx="3138488" cy="431800"/>
          </a:xfrm>
        </p:spPr>
        <p:txBody>
          <a:bodyPr>
            <a:normAutofit/>
          </a:bodyPr>
          <a:lstStyle/>
          <a:p>
            <a:pPr>
              <a:defRPr/>
            </a:pPr>
            <a:r>
              <a:rPr lang="en-US" sz="1725" u="sng" dirty="0">
                <a:solidFill>
                  <a:schemeClr val="tx2"/>
                </a:solidFill>
              </a:rPr>
              <a:t>PROGRAMS</a:t>
            </a:r>
          </a:p>
        </p:txBody>
      </p:sp>
      <p:sp>
        <p:nvSpPr>
          <p:cNvPr id="4" name="Content Placeholder 3"/>
          <p:cNvSpPr>
            <a:spLocks noGrp="1"/>
          </p:cNvSpPr>
          <p:nvPr>
            <p:ph sz="half" idx="2"/>
          </p:nvPr>
        </p:nvSpPr>
        <p:spPr>
          <a:xfrm>
            <a:off x="2060575" y="2662238"/>
            <a:ext cx="3703638" cy="2806700"/>
          </a:xfrm>
        </p:spPr>
        <p:txBody>
          <a:bodyPr>
            <a:normAutofit lnSpcReduction="10000"/>
          </a:bodyPr>
          <a:lstStyle/>
          <a:p>
            <a:pPr marL="169114" indent="-169114">
              <a:buFont typeface="Wingdings" panose="05000000000000000000" pitchFamily="2" charset="2"/>
              <a:buChar char="§"/>
              <a:defRPr/>
            </a:pPr>
            <a:r>
              <a:rPr lang="en-US" sz="2401" dirty="0">
                <a:solidFill>
                  <a:schemeClr val="accent4"/>
                </a:solidFill>
                <a:latin typeface="+mj-lt"/>
              </a:rPr>
              <a:t>Focused on a specific skill deficit determined by a diagnostic assessment</a:t>
            </a:r>
          </a:p>
          <a:p>
            <a:pPr marL="169114" indent="-169114">
              <a:buFont typeface="Wingdings" panose="05000000000000000000" pitchFamily="2" charset="2"/>
              <a:buChar char="§"/>
              <a:defRPr/>
            </a:pPr>
            <a:r>
              <a:rPr lang="en-US" sz="2401" dirty="0">
                <a:solidFill>
                  <a:schemeClr val="accent4"/>
                </a:solidFill>
                <a:latin typeface="+mj-lt"/>
              </a:rPr>
              <a:t>Evidenced-based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Provided by qualified person</a:t>
            </a:r>
          </a:p>
          <a:p>
            <a:pPr marL="342991" indent="-342991">
              <a:buFont typeface="Wingdings" panose="05000000000000000000" pitchFamily="2" charset="2"/>
              <a:buChar char="q"/>
              <a:defRPr/>
            </a:pPr>
            <a:endParaRPr lang="en-US" sz="2101" dirty="0"/>
          </a:p>
        </p:txBody>
      </p:sp>
      <p:sp>
        <p:nvSpPr>
          <p:cNvPr id="5" name="Text Placeholder 4"/>
          <p:cNvSpPr>
            <a:spLocks noGrp="1"/>
          </p:cNvSpPr>
          <p:nvPr>
            <p:ph type="body" sz="quarter" idx="3"/>
          </p:nvPr>
        </p:nvSpPr>
        <p:spPr>
          <a:xfrm>
            <a:off x="6188075" y="1843088"/>
            <a:ext cx="3140075" cy="533400"/>
          </a:xfrm>
        </p:spPr>
        <p:txBody>
          <a:bodyPr>
            <a:normAutofit fontScale="62500" lnSpcReduction="20000"/>
          </a:bodyPr>
          <a:lstStyle/>
          <a:p>
            <a:pPr>
              <a:defRPr/>
            </a:pPr>
            <a:endParaRPr lang="en-US" dirty="0" smtClean="0">
              <a:solidFill>
                <a:schemeClr val="tx2"/>
              </a:solidFill>
            </a:endParaRPr>
          </a:p>
          <a:p>
            <a:pPr>
              <a:defRPr/>
            </a:pPr>
            <a:r>
              <a:rPr lang="en-US" sz="3151" u="sng" dirty="0">
                <a:solidFill>
                  <a:schemeClr val="tx2"/>
                </a:solidFill>
              </a:rPr>
              <a:t>LEARNING STRATEGIES</a:t>
            </a:r>
          </a:p>
          <a:p>
            <a:pPr>
              <a:defRPr/>
            </a:pPr>
            <a:endParaRPr lang="en-US" dirty="0"/>
          </a:p>
        </p:txBody>
      </p:sp>
      <p:sp>
        <p:nvSpPr>
          <p:cNvPr id="6" name="Content Placeholder 5"/>
          <p:cNvSpPr>
            <a:spLocks noGrp="1"/>
          </p:cNvSpPr>
          <p:nvPr>
            <p:ph sz="quarter" idx="4"/>
          </p:nvPr>
        </p:nvSpPr>
        <p:spPr>
          <a:xfrm>
            <a:off x="6188075" y="2697163"/>
            <a:ext cx="3702050" cy="2806700"/>
          </a:xfrm>
        </p:spPr>
        <p:txBody>
          <a:bodyPr>
            <a:normAutofit fontScale="92500"/>
          </a:bodyPr>
          <a:lstStyle/>
          <a:p>
            <a:pPr marL="169114" indent="-169114">
              <a:buFont typeface="Wingdings" panose="05000000000000000000" pitchFamily="2" charset="2"/>
              <a:buChar char="§"/>
              <a:defRPr/>
            </a:pPr>
            <a:r>
              <a:rPr lang="en-US" sz="2401" dirty="0">
                <a:solidFill>
                  <a:schemeClr val="accent4"/>
                </a:solidFill>
                <a:latin typeface="+mj-lt"/>
              </a:rPr>
              <a:t>Evidence-based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Must be implemented with fidelity specific to the strategy being used (not all strategies require the same intensity and/or duration)</a:t>
            </a:r>
          </a:p>
          <a:p>
            <a:pPr marL="342991" indent="-342991">
              <a:buFont typeface="Wingdings" panose="05000000000000000000" pitchFamily="2" charset="2"/>
              <a:buChar char="q"/>
              <a:defRPr/>
            </a:pPr>
            <a:endParaRPr lang="en-US" sz="2101" dirty="0">
              <a:solidFill>
                <a:schemeClr val="accent4"/>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t>41</a:t>
            </a:fld>
            <a:endParaRPr lang="en-US" dirty="0"/>
          </a:p>
        </p:txBody>
      </p:sp>
    </p:spTree>
    <p:extLst>
      <p:ext uri="{BB962C8B-B14F-4D97-AF65-F5344CB8AC3E}">
        <p14:creationId xmlns:p14="http://schemas.microsoft.com/office/powerpoint/2010/main" val="1205526598"/>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325" y="796924"/>
            <a:ext cx="7980363" cy="1089025"/>
          </a:xfrm>
        </p:spPr>
        <p:txBody>
          <a:bodyPr>
            <a:normAutofit fontScale="90000"/>
          </a:bodyPr>
          <a:lstStyle/>
          <a:p>
            <a:pPr>
              <a:defRPr/>
            </a:pPr>
            <a:r>
              <a:rPr lang="en-US" dirty="0" smtClean="0">
                <a:solidFill>
                  <a:schemeClr val="accent2"/>
                </a:solidFill>
                <a:latin typeface="+mn-lt"/>
              </a:rPr>
              <a:t>Effective Interventions are </a:t>
            </a:r>
            <a:r>
              <a:rPr lang="en-US" i="1" dirty="0" smtClean="0">
                <a:solidFill>
                  <a:schemeClr val="accent2"/>
                </a:solidFill>
                <a:latin typeface="+mn-lt"/>
              </a:rPr>
              <a:t>always</a:t>
            </a:r>
            <a:r>
              <a:rPr lang="en-US" dirty="0" smtClean="0">
                <a:solidFill>
                  <a:schemeClr val="accent2"/>
                </a:solidFill>
                <a:latin typeface="+mn-lt"/>
              </a:rPr>
              <a:t>…</a:t>
            </a:r>
            <a:endParaRPr lang="en-US" dirty="0">
              <a:solidFill>
                <a:schemeClr val="accent2"/>
              </a:solidFill>
              <a:latin typeface="+mn-lt"/>
            </a:endParaRPr>
          </a:p>
        </p:txBody>
      </p:sp>
      <p:sp>
        <p:nvSpPr>
          <p:cNvPr id="3" name="Content Placeholder 2"/>
          <p:cNvSpPr>
            <a:spLocks noGrp="1"/>
          </p:cNvSpPr>
          <p:nvPr>
            <p:ph idx="1"/>
          </p:nvPr>
        </p:nvSpPr>
        <p:spPr>
          <a:xfrm>
            <a:off x="2346325" y="1885949"/>
            <a:ext cx="7980364" cy="4320297"/>
          </a:xfrm>
        </p:spPr>
        <p:txBody>
          <a:bodyPr>
            <a:normAutofit/>
          </a:bodyPr>
          <a:lstStyle/>
          <a:p>
            <a:pPr marL="67884" indent="-67884">
              <a:buFont typeface="Wingdings" panose="05000000000000000000" pitchFamily="2" charset="2"/>
              <a:buChar char="§"/>
              <a:defRPr/>
            </a:pPr>
            <a:r>
              <a:rPr lang="en-US" sz="2701" dirty="0">
                <a:solidFill>
                  <a:schemeClr val="accent4"/>
                </a:solidFill>
              </a:rPr>
              <a:t>   </a:t>
            </a:r>
            <a:r>
              <a:rPr lang="en-US" sz="3600" dirty="0">
                <a:solidFill>
                  <a:schemeClr val="accent4"/>
                </a:solidFill>
                <a:latin typeface="+mj-lt"/>
              </a:rPr>
              <a:t>Research Based</a:t>
            </a:r>
          </a:p>
          <a:p>
            <a:pPr>
              <a:buFont typeface="Wingdings" panose="05000000000000000000" pitchFamily="2" charset="2"/>
              <a:buChar char="§"/>
              <a:defRPr/>
            </a:pPr>
            <a:r>
              <a:rPr lang="en-US" sz="3600" dirty="0">
                <a:solidFill>
                  <a:schemeClr val="accent4"/>
                </a:solidFill>
                <a:latin typeface="+mj-lt"/>
              </a:rPr>
              <a:t>  Systematic</a:t>
            </a:r>
          </a:p>
          <a:p>
            <a:pPr>
              <a:buFont typeface="Wingdings" panose="05000000000000000000" pitchFamily="2" charset="2"/>
              <a:buChar char="§"/>
              <a:defRPr/>
            </a:pPr>
            <a:r>
              <a:rPr lang="en-US" sz="3600" dirty="0">
                <a:solidFill>
                  <a:schemeClr val="accent4"/>
                </a:solidFill>
                <a:latin typeface="+mj-lt"/>
              </a:rPr>
              <a:t>  Directive</a:t>
            </a:r>
          </a:p>
          <a:p>
            <a:pPr>
              <a:buFont typeface="Wingdings" panose="05000000000000000000" pitchFamily="2" charset="2"/>
              <a:buChar char="§"/>
              <a:defRPr/>
            </a:pPr>
            <a:r>
              <a:rPr lang="en-US" sz="3600" dirty="0">
                <a:solidFill>
                  <a:schemeClr val="accent4"/>
                </a:solidFill>
                <a:latin typeface="+mj-lt"/>
              </a:rPr>
              <a:t>  Timely</a:t>
            </a:r>
          </a:p>
          <a:p>
            <a:pPr>
              <a:buFont typeface="Wingdings" panose="05000000000000000000" pitchFamily="2" charset="2"/>
              <a:buChar char="§"/>
              <a:defRPr/>
            </a:pPr>
            <a:r>
              <a:rPr lang="en-US" sz="3600" dirty="0">
                <a:solidFill>
                  <a:schemeClr val="accent4"/>
                </a:solidFill>
                <a:latin typeface="+mj-lt"/>
              </a:rPr>
              <a:t>  Administered by trained professionals</a:t>
            </a:r>
          </a:p>
          <a:p>
            <a:pPr>
              <a:buFont typeface="Wingdings" panose="05000000000000000000" pitchFamily="2" charset="2"/>
              <a:buChar char="§"/>
              <a:defRPr/>
            </a:pPr>
            <a:r>
              <a:rPr lang="en-US" sz="3600" dirty="0">
                <a:solidFill>
                  <a:schemeClr val="accent4"/>
                </a:solidFill>
                <a:latin typeface="+mj-lt"/>
              </a:rPr>
              <a:t>  Targeted</a:t>
            </a:r>
          </a:p>
        </p:txBody>
      </p:sp>
      <p:sp>
        <p:nvSpPr>
          <p:cNvPr id="4" name="Slide Number Placeholder 3"/>
          <p:cNvSpPr>
            <a:spLocks noGrp="1"/>
          </p:cNvSpPr>
          <p:nvPr>
            <p:ph type="sldNum" sz="quarter" idx="12"/>
          </p:nvPr>
        </p:nvSpPr>
        <p:spPr/>
        <p:txBody>
          <a:bodyPr/>
          <a:lstStyle/>
          <a:p>
            <a:fld id="{4FAB73BC-B049-4115-A692-8D63A059BFB8}" type="slidenum">
              <a:rPr lang="en-US" smtClean="0"/>
              <a:t>42</a:t>
            </a:fld>
            <a:endParaRPr lang="en-US" dirty="0"/>
          </a:p>
        </p:txBody>
      </p:sp>
    </p:spTree>
    <p:extLst>
      <p:ext uri="{BB962C8B-B14F-4D97-AF65-F5344CB8AC3E}">
        <p14:creationId xmlns:p14="http://schemas.microsoft.com/office/powerpoint/2010/main" val="1414402111"/>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1181911" y="401002"/>
            <a:ext cx="9875520" cy="1356360"/>
          </a:xfrm>
        </p:spPr>
        <p:txBody>
          <a:bodyPr/>
          <a:lstStyle/>
          <a:p>
            <a:pPr algn="ctr"/>
            <a:r>
              <a:rPr lang="en-US" altLang="en-US" sz="4000" dirty="0">
                <a:solidFill>
                  <a:schemeClr val="accent2"/>
                </a:solidFill>
              </a:rPr>
              <a:t>What Intervention Is And What It Isn’t</a:t>
            </a:r>
          </a:p>
        </p:txBody>
      </p:sp>
      <p:sp>
        <p:nvSpPr>
          <p:cNvPr id="136195" name="Text Placeholder 2"/>
          <p:cNvSpPr>
            <a:spLocks noGrp="1"/>
          </p:cNvSpPr>
          <p:nvPr>
            <p:ph type="body" idx="1"/>
          </p:nvPr>
        </p:nvSpPr>
        <p:spPr>
          <a:xfrm>
            <a:off x="2362200" y="1384300"/>
            <a:ext cx="3138488" cy="431800"/>
          </a:xfrm>
        </p:spPr>
        <p:txBody>
          <a:bodyPr/>
          <a:lstStyle/>
          <a:p>
            <a:r>
              <a:rPr lang="en-US" altLang="en-US" dirty="0" smtClean="0">
                <a:solidFill>
                  <a:schemeClr val="tx2"/>
                </a:solidFill>
              </a:rPr>
              <a:t>Is</a:t>
            </a:r>
          </a:p>
        </p:txBody>
      </p:sp>
      <p:sp>
        <p:nvSpPr>
          <p:cNvPr id="136196" name="Content Placeholder 3"/>
          <p:cNvSpPr>
            <a:spLocks noGrp="1"/>
          </p:cNvSpPr>
          <p:nvPr>
            <p:ph sz="half" idx="2"/>
          </p:nvPr>
        </p:nvSpPr>
        <p:spPr>
          <a:xfrm>
            <a:off x="2171700" y="1816100"/>
            <a:ext cx="3138488" cy="4127500"/>
          </a:xfrm>
        </p:spPr>
        <p:txBody>
          <a:bodyPr/>
          <a:lstStyle/>
          <a:p>
            <a:r>
              <a:rPr lang="en-US" altLang="en-US" sz="2000" dirty="0">
                <a:solidFill>
                  <a:schemeClr val="accent4"/>
                </a:solidFill>
              </a:rPr>
              <a:t>instruction outside of and in addition to core instruction</a:t>
            </a:r>
          </a:p>
          <a:p>
            <a:r>
              <a:rPr lang="en-US" altLang="en-US" sz="2000" dirty="0">
                <a:solidFill>
                  <a:schemeClr val="accent4"/>
                </a:solidFill>
              </a:rPr>
              <a:t>focused specifically on a student’s need</a:t>
            </a:r>
          </a:p>
          <a:p>
            <a:r>
              <a:rPr lang="en-US" altLang="en-US" sz="2000" dirty="0">
                <a:solidFill>
                  <a:schemeClr val="accent4"/>
                </a:solidFill>
              </a:rPr>
              <a:t>provided by a qualified and effective teacher</a:t>
            </a:r>
          </a:p>
          <a:p>
            <a:r>
              <a:rPr lang="en-US" altLang="en-US" sz="2000" dirty="0">
                <a:solidFill>
                  <a:schemeClr val="accent4"/>
                </a:solidFill>
              </a:rPr>
              <a:t>evidence-based and provided with fidelity to program, delivery model and/or Student Intervention Plan</a:t>
            </a:r>
          </a:p>
          <a:p>
            <a:endParaRPr lang="en-US" altLang="en-US" dirty="0" smtClean="0"/>
          </a:p>
          <a:p>
            <a:endParaRPr lang="en-US" altLang="en-US" dirty="0" smtClean="0"/>
          </a:p>
          <a:p>
            <a:endParaRPr lang="en-US" altLang="en-US" dirty="0" smtClean="0"/>
          </a:p>
        </p:txBody>
      </p:sp>
      <p:sp>
        <p:nvSpPr>
          <p:cNvPr id="136197" name="Text Placeholder 4"/>
          <p:cNvSpPr>
            <a:spLocks noGrp="1"/>
          </p:cNvSpPr>
          <p:nvPr>
            <p:ph type="body" sz="quarter" idx="3"/>
          </p:nvPr>
        </p:nvSpPr>
        <p:spPr>
          <a:xfrm>
            <a:off x="7072314" y="1384300"/>
            <a:ext cx="3138487" cy="431800"/>
          </a:xfrm>
        </p:spPr>
        <p:txBody>
          <a:bodyPr/>
          <a:lstStyle/>
          <a:p>
            <a:r>
              <a:rPr lang="en-US" altLang="en-US" dirty="0" smtClean="0">
                <a:solidFill>
                  <a:schemeClr val="tx2"/>
                </a:solidFill>
              </a:rPr>
              <a:t>Is Not</a:t>
            </a:r>
          </a:p>
        </p:txBody>
      </p:sp>
      <p:sp>
        <p:nvSpPr>
          <p:cNvPr id="6" name="Content Placeholder 5"/>
          <p:cNvSpPr>
            <a:spLocks noGrp="1"/>
          </p:cNvSpPr>
          <p:nvPr>
            <p:ph sz="quarter" idx="4"/>
          </p:nvPr>
        </p:nvSpPr>
        <p:spPr>
          <a:xfrm>
            <a:off x="6781800" y="1874838"/>
            <a:ext cx="3429000" cy="3840162"/>
          </a:xfrm>
        </p:spPr>
        <p:txBody>
          <a:bodyPr>
            <a:normAutofit/>
          </a:bodyPr>
          <a:lstStyle/>
          <a:p>
            <a:pPr>
              <a:defRPr/>
            </a:pPr>
            <a:r>
              <a:rPr lang="en-US" dirty="0">
                <a:solidFill>
                  <a:schemeClr val="accent4"/>
                </a:solidFill>
              </a:rPr>
              <a:t>d</a:t>
            </a:r>
            <a:r>
              <a:rPr lang="en-US" dirty="0" smtClean="0">
                <a:solidFill>
                  <a:schemeClr val="accent4"/>
                </a:solidFill>
              </a:rPr>
              <a:t>ifferentiation during core instruction</a:t>
            </a:r>
          </a:p>
          <a:p>
            <a:pPr>
              <a:defRPr/>
            </a:pPr>
            <a:r>
              <a:rPr lang="en-US" dirty="0">
                <a:solidFill>
                  <a:schemeClr val="accent4"/>
                </a:solidFill>
              </a:rPr>
              <a:t>a</a:t>
            </a:r>
            <a:r>
              <a:rPr lang="en-US" dirty="0" smtClean="0">
                <a:solidFill>
                  <a:schemeClr val="accent4"/>
                </a:solidFill>
              </a:rPr>
              <a:t> blanket program given to all students identified as Tier II or Tier III in an area (academic or behavioral)</a:t>
            </a:r>
          </a:p>
          <a:p>
            <a:pPr>
              <a:defRPr/>
            </a:pPr>
            <a:r>
              <a:rPr lang="en-US" dirty="0">
                <a:solidFill>
                  <a:schemeClr val="accent4"/>
                </a:solidFill>
              </a:rPr>
              <a:t>t</a:t>
            </a:r>
            <a:r>
              <a:rPr lang="en-US" dirty="0" smtClean="0">
                <a:solidFill>
                  <a:schemeClr val="accent4"/>
                </a:solidFill>
              </a:rPr>
              <a:t>hrown together or last minute</a:t>
            </a:r>
          </a:p>
          <a:p>
            <a:pPr>
              <a:defRPr/>
            </a:pPr>
            <a:r>
              <a:rPr lang="en-US" dirty="0">
                <a:solidFill>
                  <a:schemeClr val="accent4"/>
                </a:solidFill>
              </a:rPr>
              <a:t>a</a:t>
            </a:r>
            <a:r>
              <a:rPr lang="en-US" dirty="0" smtClean="0">
                <a:solidFill>
                  <a:schemeClr val="accent4"/>
                </a:solidFill>
              </a:rPr>
              <a:t> computer program.</a:t>
            </a:r>
          </a:p>
        </p:txBody>
      </p:sp>
      <p:sp>
        <p:nvSpPr>
          <p:cNvPr id="2" name="Slide Number Placeholder 1"/>
          <p:cNvSpPr>
            <a:spLocks noGrp="1"/>
          </p:cNvSpPr>
          <p:nvPr>
            <p:ph type="sldNum" sz="quarter" idx="12"/>
          </p:nvPr>
        </p:nvSpPr>
        <p:spPr/>
        <p:txBody>
          <a:bodyPr/>
          <a:lstStyle/>
          <a:p>
            <a:fld id="{4FAB73BC-B049-4115-A692-8D63A059BFB8}" type="slidenum">
              <a:rPr lang="en-US" smtClean="0"/>
              <a:t>43</a:t>
            </a:fld>
            <a:endParaRPr lang="en-US" dirty="0"/>
          </a:p>
        </p:txBody>
      </p:sp>
    </p:spTree>
    <p:extLst>
      <p:ext uri="{BB962C8B-B14F-4D97-AF65-F5344CB8AC3E}">
        <p14:creationId xmlns:p14="http://schemas.microsoft.com/office/powerpoint/2010/main" val="4044525580"/>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3"/>
          <p:cNvSpPr>
            <a:spLocks noGrp="1"/>
          </p:cNvSpPr>
          <p:nvPr>
            <p:ph type="title"/>
          </p:nvPr>
        </p:nvSpPr>
        <p:spPr/>
        <p:txBody>
          <a:bodyPr/>
          <a:lstStyle/>
          <a:p>
            <a:pPr algn="ctr"/>
            <a:r>
              <a:rPr lang="en-US" altLang="en-US" dirty="0" smtClean="0">
                <a:solidFill>
                  <a:schemeClr val="accent2"/>
                </a:solidFill>
              </a:rPr>
              <a:t>Purpose of Progress Monitoring</a:t>
            </a:r>
          </a:p>
        </p:txBody>
      </p:sp>
      <p:sp>
        <p:nvSpPr>
          <p:cNvPr id="138243" name="Content Placeholder 4"/>
          <p:cNvSpPr>
            <a:spLocks noGrp="1"/>
          </p:cNvSpPr>
          <p:nvPr>
            <p:ph idx="1"/>
          </p:nvPr>
        </p:nvSpPr>
        <p:spPr>
          <a:xfrm>
            <a:off x="2526365" y="1965960"/>
            <a:ext cx="7108790" cy="4343399"/>
          </a:xfrm>
        </p:spPr>
        <p:txBody>
          <a:bodyPr/>
          <a:lstStyle/>
          <a:p>
            <a:pPr marL="0" indent="0" algn="ctr">
              <a:buNone/>
            </a:pPr>
            <a:r>
              <a:rPr lang="en-US" altLang="en-US" sz="4000" dirty="0">
                <a:solidFill>
                  <a:schemeClr val="accent4"/>
                </a:solidFill>
              </a:rPr>
              <a:t>We progress monitor so that we may know if a student is making progress toward an academic or behavioral goal</a:t>
            </a:r>
            <a:r>
              <a:rPr lang="en-US" altLang="en-US" sz="3300" dirty="0">
                <a:solidFill>
                  <a:schemeClr val="accent4"/>
                </a:solidFill>
              </a:rPr>
              <a:t>.</a:t>
            </a:r>
          </a:p>
        </p:txBody>
      </p:sp>
      <p:sp>
        <p:nvSpPr>
          <p:cNvPr id="2" name="Slide Number Placeholder 1"/>
          <p:cNvSpPr>
            <a:spLocks noGrp="1"/>
          </p:cNvSpPr>
          <p:nvPr>
            <p:ph type="sldNum" sz="quarter" idx="12"/>
          </p:nvPr>
        </p:nvSpPr>
        <p:spPr/>
        <p:txBody>
          <a:bodyPr/>
          <a:lstStyle/>
          <a:p>
            <a:fld id="{4FAB73BC-B049-4115-A692-8D63A059BFB8}" type="slidenum">
              <a:rPr lang="en-US" smtClean="0"/>
              <a:t>44</a:t>
            </a:fld>
            <a:endParaRPr lang="en-US" dirty="0"/>
          </a:p>
        </p:txBody>
      </p:sp>
    </p:spTree>
    <p:extLst>
      <p:ext uri="{BB962C8B-B14F-4D97-AF65-F5344CB8AC3E}">
        <p14:creationId xmlns:p14="http://schemas.microsoft.com/office/powerpoint/2010/main" val="69851694"/>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3"/>
          <p:cNvSpPr>
            <a:spLocks noGrp="1"/>
          </p:cNvSpPr>
          <p:nvPr>
            <p:ph type="title"/>
          </p:nvPr>
        </p:nvSpPr>
        <p:spPr/>
        <p:txBody>
          <a:bodyPr/>
          <a:lstStyle/>
          <a:p>
            <a:pPr algn="ctr"/>
            <a:r>
              <a:rPr lang="en-US" altLang="en-US" sz="4000" dirty="0">
                <a:solidFill>
                  <a:schemeClr val="accent2"/>
                </a:solidFill>
              </a:rPr>
              <a:t>Progress Monitoring: Do’s and Don’ts</a:t>
            </a:r>
          </a:p>
        </p:txBody>
      </p:sp>
      <p:sp>
        <p:nvSpPr>
          <p:cNvPr id="140291" name="Text Placeholder 4"/>
          <p:cNvSpPr>
            <a:spLocks noGrp="1"/>
          </p:cNvSpPr>
          <p:nvPr>
            <p:ph type="body" idx="1"/>
          </p:nvPr>
        </p:nvSpPr>
        <p:spPr>
          <a:xfrm>
            <a:off x="2030414" y="2089150"/>
            <a:ext cx="3140075" cy="431800"/>
          </a:xfrm>
        </p:spPr>
        <p:txBody>
          <a:bodyPr/>
          <a:lstStyle/>
          <a:p>
            <a:r>
              <a:rPr lang="en-US" altLang="en-US" dirty="0" smtClean="0">
                <a:solidFill>
                  <a:schemeClr val="tx2"/>
                </a:solidFill>
              </a:rPr>
              <a:t>DO’S</a:t>
            </a:r>
          </a:p>
        </p:txBody>
      </p:sp>
      <p:sp>
        <p:nvSpPr>
          <p:cNvPr id="6" name="Content Placeholder 5"/>
          <p:cNvSpPr>
            <a:spLocks noGrp="1"/>
          </p:cNvSpPr>
          <p:nvPr>
            <p:ph sz="half" idx="2"/>
          </p:nvPr>
        </p:nvSpPr>
        <p:spPr>
          <a:xfrm>
            <a:off x="2030414" y="2520949"/>
            <a:ext cx="3806182" cy="4074403"/>
          </a:xfrm>
        </p:spPr>
        <p:txBody>
          <a:bodyPr>
            <a:normAutofit fontScale="77500" lnSpcReduction="20000"/>
          </a:bodyPr>
          <a:lstStyle/>
          <a:p>
            <a:pPr>
              <a:defRPr/>
            </a:pPr>
            <a:r>
              <a:rPr lang="en-US" sz="2600" dirty="0" smtClean="0">
                <a:solidFill>
                  <a:schemeClr val="accent4"/>
                </a:solidFill>
              </a:rPr>
              <a:t>Make sure that your method of measurement matches the skill you are targeting in the intervention.</a:t>
            </a:r>
          </a:p>
          <a:p>
            <a:pPr>
              <a:defRPr/>
            </a:pPr>
            <a:r>
              <a:rPr lang="en-US" sz="2600" dirty="0" smtClean="0">
                <a:solidFill>
                  <a:schemeClr val="accent4"/>
                </a:solidFill>
              </a:rPr>
              <a:t>Make sure you are prepared with probes to monitor student progress on grade level and at the instructional level.</a:t>
            </a:r>
          </a:p>
          <a:p>
            <a:pPr>
              <a:defRPr/>
            </a:pPr>
            <a:r>
              <a:rPr lang="en-US" sz="2600" dirty="0" smtClean="0">
                <a:solidFill>
                  <a:schemeClr val="accent4"/>
                </a:solidFill>
              </a:rPr>
              <a:t>Make sure you monitor frequently enough be able to make adjustments to instruction.</a:t>
            </a:r>
          </a:p>
          <a:p>
            <a:pPr>
              <a:defRPr/>
            </a:pPr>
            <a:r>
              <a:rPr lang="en-US" sz="2600" dirty="0" smtClean="0">
                <a:solidFill>
                  <a:schemeClr val="accent4"/>
                </a:solidFill>
              </a:rPr>
              <a:t>Make sure the tool you use to record progress is easy to understand.</a:t>
            </a:r>
          </a:p>
          <a:p>
            <a:pPr>
              <a:defRPr/>
            </a:pPr>
            <a:endParaRPr lang="en-US" dirty="0"/>
          </a:p>
        </p:txBody>
      </p:sp>
      <p:sp>
        <p:nvSpPr>
          <p:cNvPr id="140293" name="Text Placeholder 6"/>
          <p:cNvSpPr>
            <a:spLocks noGrp="1"/>
          </p:cNvSpPr>
          <p:nvPr>
            <p:ph type="body" sz="quarter" idx="3"/>
          </p:nvPr>
        </p:nvSpPr>
        <p:spPr>
          <a:xfrm>
            <a:off x="7010400" y="2006600"/>
            <a:ext cx="3138488" cy="431800"/>
          </a:xfrm>
        </p:spPr>
        <p:txBody>
          <a:bodyPr/>
          <a:lstStyle/>
          <a:p>
            <a:r>
              <a:rPr lang="en-US" altLang="en-US" dirty="0" smtClean="0">
                <a:solidFill>
                  <a:schemeClr val="tx2"/>
                </a:solidFill>
              </a:rPr>
              <a:t>DON’TS</a:t>
            </a:r>
          </a:p>
        </p:txBody>
      </p:sp>
      <p:sp>
        <p:nvSpPr>
          <p:cNvPr id="8" name="Content Placeholder 7"/>
          <p:cNvSpPr>
            <a:spLocks noGrp="1"/>
          </p:cNvSpPr>
          <p:nvPr>
            <p:ph sz="quarter" idx="4"/>
          </p:nvPr>
        </p:nvSpPr>
        <p:spPr>
          <a:xfrm>
            <a:off x="6785042" y="2520949"/>
            <a:ext cx="3779195" cy="3918761"/>
          </a:xfrm>
        </p:spPr>
        <p:txBody>
          <a:bodyPr>
            <a:normAutofit fontScale="92500"/>
          </a:bodyPr>
          <a:lstStyle/>
          <a:p>
            <a:pPr>
              <a:defRPr/>
            </a:pPr>
            <a:r>
              <a:rPr lang="en-US" dirty="0" smtClean="0">
                <a:solidFill>
                  <a:schemeClr val="accent4"/>
                </a:solidFill>
              </a:rPr>
              <a:t>Don’t use a method of measurement that doesn’t match the targeted intervention skill.</a:t>
            </a:r>
          </a:p>
          <a:p>
            <a:pPr>
              <a:defRPr/>
            </a:pPr>
            <a:r>
              <a:rPr lang="en-US" dirty="0" smtClean="0">
                <a:solidFill>
                  <a:schemeClr val="accent4"/>
                </a:solidFill>
              </a:rPr>
              <a:t>Don’t monitor too infrequently to know if the intervention is effective for the student.</a:t>
            </a:r>
          </a:p>
          <a:p>
            <a:pPr>
              <a:defRPr/>
            </a:pPr>
            <a:r>
              <a:rPr lang="en-US" dirty="0" smtClean="0">
                <a:solidFill>
                  <a:schemeClr val="accent4"/>
                </a:solidFill>
              </a:rPr>
              <a:t>Don’t vary the level of the probe each time it is given—stick with the same grade or instructional level throughout intervention.</a:t>
            </a:r>
          </a:p>
          <a:p>
            <a:pPr>
              <a:defRPr/>
            </a:pP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45</a:t>
            </a:fld>
            <a:endParaRPr lang="en-US" dirty="0"/>
          </a:p>
        </p:txBody>
      </p:sp>
    </p:spTree>
    <p:extLst>
      <p:ext uri="{BB962C8B-B14F-4D97-AF65-F5344CB8AC3E}">
        <p14:creationId xmlns:p14="http://schemas.microsoft.com/office/powerpoint/2010/main" val="3495913054"/>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a:xfrm>
            <a:off x="1160227" y="337226"/>
            <a:ext cx="9875520" cy="1356360"/>
          </a:xfrm>
        </p:spPr>
        <p:txBody>
          <a:bodyPr/>
          <a:lstStyle/>
          <a:p>
            <a:pPr algn="ctr"/>
            <a:r>
              <a:rPr lang="en-US" altLang="en-US" dirty="0" smtClean="0">
                <a:solidFill>
                  <a:schemeClr val="accent2"/>
                </a:solidFill>
              </a:rPr>
              <a:t>Progress Monitoring Menu</a:t>
            </a:r>
          </a:p>
        </p:txBody>
      </p:sp>
      <p:sp>
        <p:nvSpPr>
          <p:cNvPr id="1423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6872847-FDA9-4186-B285-8AD51C04A56F}" type="slidenum">
              <a:rPr lang="en-US" altLang="en-US"/>
              <a:pPr/>
              <a:t>46</a:t>
            </a:fld>
            <a:endParaRPr lang="en-US" altLang="en-US"/>
          </a:p>
        </p:txBody>
      </p:sp>
      <p:pic>
        <p:nvPicPr>
          <p:cNvPr id="142340"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1417638"/>
            <a:ext cx="80772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41" name="Rectangle 5"/>
          <p:cNvSpPr>
            <a:spLocks noChangeArrowheads="1"/>
          </p:cNvSpPr>
          <p:nvPr/>
        </p:nvSpPr>
        <p:spPr bwMode="auto">
          <a:xfrm>
            <a:off x="2476500" y="4834627"/>
            <a:ext cx="6781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dirty="0">
                <a:latin typeface="Times New Roman" panose="02020603050405020304" pitchFamily="18" charset="0"/>
                <a:cs typeface="Times New Roman" panose="02020603050405020304" pitchFamily="18" charset="0"/>
              </a:rPr>
              <a:t>Progress Monitoring every 2 weeks with a Running Record. This should be a cold read. </a:t>
            </a:r>
          </a:p>
          <a:p>
            <a:r>
              <a:rPr lang="en-US" altLang="en-US" dirty="0">
                <a:latin typeface="Times New Roman" panose="02020603050405020304" pitchFamily="18" charset="0"/>
                <a:cs typeface="Times New Roman" panose="02020603050405020304" pitchFamily="18" charset="0"/>
              </a:rPr>
              <a:t> </a:t>
            </a:r>
          </a:p>
          <a:p>
            <a:r>
              <a:rPr lang="en-US" altLang="en-US" dirty="0">
                <a:latin typeface="Times New Roman" panose="02020603050405020304" pitchFamily="18" charset="0"/>
                <a:cs typeface="Times New Roman" panose="02020603050405020304" pitchFamily="18" charset="0"/>
              </a:rPr>
              <a:t>Additional Resources:</a:t>
            </a:r>
          </a:p>
          <a:p>
            <a:r>
              <a:rPr lang="en-US" altLang="en-US" b="1" u="sng" dirty="0">
                <a:latin typeface="Times New Roman" panose="02020603050405020304" pitchFamily="18" charset="0"/>
                <a:cs typeface="Times New Roman" panose="02020603050405020304" pitchFamily="18" charset="0"/>
              </a:rPr>
              <a:t>Next Steps in Guided Reading</a:t>
            </a:r>
            <a:r>
              <a:rPr lang="en-US" altLang="en-US" dirty="0">
                <a:latin typeface="Times New Roman" panose="02020603050405020304" pitchFamily="18" charset="0"/>
                <a:cs typeface="Times New Roman" panose="02020603050405020304" pitchFamily="18" charset="0"/>
              </a:rPr>
              <a:t> by Jan Richardson</a:t>
            </a:r>
          </a:p>
          <a:p>
            <a:r>
              <a:rPr lang="en-US" altLang="en-US" b="1" u="sng" dirty="0">
                <a:latin typeface="Times New Roman" panose="02020603050405020304" pitchFamily="18" charset="0"/>
                <a:cs typeface="Times New Roman" panose="02020603050405020304" pitchFamily="18" charset="0"/>
              </a:rPr>
              <a:t>Strategies</a:t>
            </a:r>
            <a:r>
              <a:rPr lang="en-US" altLang="en-US" dirty="0">
                <a:latin typeface="Times New Roman" panose="02020603050405020304" pitchFamily="18" charset="0"/>
                <a:cs typeface="Times New Roman" panose="02020603050405020304" pitchFamily="18" charset="0"/>
              </a:rPr>
              <a:t> by </a:t>
            </a:r>
            <a:r>
              <a:rPr lang="en-US" altLang="en-US" dirty="0" err="1">
                <a:latin typeface="Times New Roman" panose="02020603050405020304" pitchFamily="18" charset="0"/>
                <a:cs typeface="Times New Roman" panose="02020603050405020304" pitchFamily="18" charset="0"/>
              </a:rPr>
              <a:t>Reutzel</a:t>
            </a:r>
            <a:r>
              <a:rPr lang="en-US" altLang="en-US" dirty="0">
                <a:latin typeface="Times New Roman" panose="02020603050405020304" pitchFamily="18" charset="0"/>
                <a:cs typeface="Times New Roman" panose="02020603050405020304" pitchFamily="18" charset="0"/>
              </a:rPr>
              <a:t> and Cooter</a:t>
            </a:r>
          </a:p>
        </p:txBody>
      </p:sp>
    </p:spTree>
    <p:extLst>
      <p:ext uri="{BB962C8B-B14F-4D97-AF65-F5344CB8AC3E}">
        <p14:creationId xmlns:p14="http://schemas.microsoft.com/office/powerpoint/2010/main" val="35523786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2739" y="1085851"/>
            <a:ext cx="2890837" cy="2100263"/>
          </a:xfrm>
        </p:spPr>
        <p:txBody>
          <a:bodyPr>
            <a:noAutofit/>
          </a:bodyPr>
          <a:lstStyle/>
          <a:p>
            <a:pPr>
              <a:defRPr/>
            </a:pPr>
            <a:r>
              <a:rPr lang="en-US" sz="2701" dirty="0">
                <a:solidFill>
                  <a:schemeClr val="accent2"/>
                </a:solidFill>
              </a:rPr>
              <a:t>When Effectiveness of An </a:t>
            </a:r>
            <a:r>
              <a:rPr lang="en-US" sz="2701" u="sng" dirty="0">
                <a:solidFill>
                  <a:schemeClr val="accent2"/>
                </a:solidFill>
              </a:rPr>
              <a:t>Academic Intervention </a:t>
            </a:r>
            <a:r>
              <a:rPr lang="en-US" sz="2701" dirty="0">
                <a:solidFill>
                  <a:schemeClr val="accent2"/>
                </a:solidFill>
              </a:rPr>
              <a:t>Can Be Determined</a:t>
            </a:r>
          </a:p>
        </p:txBody>
      </p:sp>
      <p:graphicFrame>
        <p:nvGraphicFramePr>
          <p:cNvPr id="6" name="Content Placeholder 5"/>
          <p:cNvGraphicFramePr>
            <a:graphicFrameLocks noGrp="1"/>
          </p:cNvGraphicFramePr>
          <p:nvPr>
            <p:ph idx="1"/>
            <p:extLst/>
          </p:nvPr>
        </p:nvGraphicFramePr>
        <p:xfrm>
          <a:off x="4666878" y="1142406"/>
          <a:ext cx="5866084" cy="4716295"/>
        </p:xfrm>
        <a:graphic>
          <a:graphicData uri="http://schemas.openxmlformats.org/drawingml/2006/table">
            <a:tbl>
              <a:tblPr firstRow="1" bandRow="1">
                <a:effectLst>
                  <a:outerShdw blurRad="266700" dist="38100" dir="2700000" algn="tl" rotWithShape="0">
                    <a:schemeClr val="accent1">
                      <a:lumMod val="50000"/>
                      <a:alpha val="40000"/>
                    </a:schemeClr>
                  </a:outerShdw>
                </a:effectLst>
                <a:tableStyleId>{69012ECD-51FC-41F1-AA8D-1B2483CD663E}</a:tableStyleId>
              </a:tblPr>
              <a:tblGrid>
                <a:gridCol w="2818022">
                  <a:extLst>
                    <a:ext uri="{9D8B030D-6E8A-4147-A177-3AD203B41FA5}">
                      <a16:colId xmlns:a16="http://schemas.microsoft.com/office/drawing/2014/main" val="20000"/>
                    </a:ext>
                  </a:extLst>
                </a:gridCol>
                <a:gridCol w="3048062">
                  <a:extLst>
                    <a:ext uri="{9D8B030D-6E8A-4147-A177-3AD203B41FA5}">
                      <a16:colId xmlns:a16="http://schemas.microsoft.com/office/drawing/2014/main" val="20001"/>
                    </a:ext>
                  </a:extLst>
                </a:gridCol>
              </a:tblGrid>
              <a:tr h="471630">
                <a:tc>
                  <a:txBody>
                    <a:bodyPr/>
                    <a:lstStyle/>
                    <a:p>
                      <a:r>
                        <a:rPr lang="en-US" sz="1400" i="1" u="sng" dirty="0" smtClean="0">
                          <a:solidFill>
                            <a:schemeClr val="accent1">
                              <a:lumMod val="50000"/>
                            </a:schemeClr>
                          </a:solidFill>
                        </a:rPr>
                        <a:t>If progress</a:t>
                      </a:r>
                      <a:r>
                        <a:rPr lang="en-US" sz="1400" i="1" u="sng" baseline="0" dirty="0" smtClean="0">
                          <a:solidFill>
                            <a:schemeClr val="accent1">
                              <a:lumMod val="50000"/>
                            </a:schemeClr>
                          </a:solidFill>
                        </a:rPr>
                        <a:t> is monitored</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i="1" u="sng" dirty="0" smtClean="0">
                          <a:solidFill>
                            <a:schemeClr val="accent1">
                              <a:lumMod val="50000"/>
                            </a:schemeClr>
                          </a:solidFill>
                        </a:rPr>
                        <a:t>The</a:t>
                      </a:r>
                      <a:r>
                        <a:rPr lang="en-US" sz="1400" i="1" u="sng" baseline="0" dirty="0" smtClean="0">
                          <a:solidFill>
                            <a:schemeClr val="accent1">
                              <a:lumMod val="50000"/>
                            </a:schemeClr>
                          </a:solidFill>
                        </a:rPr>
                        <a:t> effectiveness may</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848933">
                <a:tc>
                  <a:txBody>
                    <a:bodyPr/>
                    <a:lstStyle/>
                    <a:p>
                      <a:r>
                        <a:rPr lang="en-US" sz="1400" dirty="0" smtClean="0"/>
                        <a:t>daily,</a:t>
                      </a:r>
                      <a:r>
                        <a:rPr lang="en-US" sz="1400" baseline="0" dirty="0" smtClean="0"/>
                        <a:t> as part of instruction,</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a:t>
                      </a:r>
                      <a:r>
                        <a:rPr lang="en-US" sz="1400" baseline="0" dirty="0" smtClean="0"/>
                        <a:t> determined within two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r h="848933">
                <a:tc>
                  <a:txBody>
                    <a:bodyPr/>
                    <a:lstStyle/>
                    <a:p>
                      <a:r>
                        <a:rPr lang="en-US" sz="1400" dirty="0" smtClean="0"/>
                        <a:t>twice a week,</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a month.</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2"/>
                  </a:ext>
                </a:extLst>
              </a:tr>
              <a:tr h="848933">
                <a:tc>
                  <a:txBody>
                    <a:bodyPr/>
                    <a:lstStyle/>
                    <a:p>
                      <a:r>
                        <a:rPr lang="en-US" sz="1400" dirty="0" smtClean="0"/>
                        <a:t>weekly,</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nine</a:t>
                      </a:r>
                      <a:r>
                        <a:rPr lang="en-US" sz="1400" baseline="0" dirty="0" smtClean="0"/>
                        <a:t> </a:t>
                      </a:r>
                      <a:r>
                        <a:rPr lang="en-US" sz="1400" dirty="0" smtClean="0"/>
                        <a:t>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3"/>
                  </a:ext>
                </a:extLst>
              </a:tr>
              <a:tr h="848933">
                <a:tc>
                  <a:txBody>
                    <a:bodyPr/>
                    <a:lstStyle/>
                    <a:p>
                      <a:r>
                        <a:rPr lang="en-US" sz="1400" dirty="0" smtClean="0"/>
                        <a:t>every two</a:t>
                      </a:r>
                      <a:r>
                        <a:rPr lang="en-US" sz="1400" baseline="0" dirty="0" smtClean="0"/>
                        <a:t>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a:t>
                      </a:r>
                      <a:r>
                        <a:rPr lang="en-US" sz="1400" baseline="0" dirty="0" smtClean="0"/>
                        <a:t> eighteen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4"/>
                  </a:ext>
                </a:extLst>
              </a:tr>
              <a:tr h="848933">
                <a:tc>
                  <a:txBody>
                    <a:bodyPr/>
                    <a:lstStyle/>
                    <a:p>
                      <a:r>
                        <a:rPr lang="en-US" sz="1400" dirty="0" smtClean="0"/>
                        <a:t>every nine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NOT be determined,</a:t>
                      </a:r>
                      <a:r>
                        <a:rPr lang="en-US" sz="1400" baseline="0" dirty="0" smtClean="0"/>
                        <a:t> even after a year.</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5"/>
                  </a:ext>
                </a:extLst>
              </a:tr>
            </a:tbl>
          </a:graphicData>
        </a:graphic>
      </p:graphicFrame>
      <p:sp>
        <p:nvSpPr>
          <p:cNvPr id="143364" name="Text Placeholder 4"/>
          <p:cNvSpPr>
            <a:spLocks noGrp="1"/>
          </p:cNvSpPr>
          <p:nvPr>
            <p:ph type="body" sz="half" idx="2"/>
          </p:nvPr>
        </p:nvSpPr>
        <p:spPr>
          <a:xfrm>
            <a:off x="1582739" y="3425826"/>
            <a:ext cx="2943225" cy="2436813"/>
          </a:xfrm>
        </p:spPr>
        <p:txBody>
          <a:bodyPr>
            <a:noAutofit/>
          </a:bodyPr>
          <a:lstStyle/>
          <a:p>
            <a:r>
              <a:rPr lang="en-US" altLang="en-US" sz="2000" dirty="0">
                <a:solidFill>
                  <a:schemeClr val="accent4"/>
                </a:solidFill>
              </a:rPr>
              <a:t>The frequency with which progress is monitored determines when the MTSS Team can decide if an intervention is effective and what changes, if any, should be made. </a:t>
            </a:r>
          </a:p>
        </p:txBody>
      </p:sp>
      <p:sp>
        <p:nvSpPr>
          <p:cNvPr id="2" name="TextBox 1"/>
          <p:cNvSpPr txBox="1"/>
          <p:nvPr/>
        </p:nvSpPr>
        <p:spPr>
          <a:xfrm>
            <a:off x="8726016" y="6100796"/>
            <a:ext cx="1657350" cy="246063"/>
          </a:xfrm>
          <a:prstGeom prst="rect">
            <a:avLst/>
          </a:prstGeom>
          <a:noFill/>
        </p:spPr>
        <p:txBody>
          <a:bodyPr>
            <a:spAutoFit/>
          </a:bodyPr>
          <a:lstStyle/>
          <a:p>
            <a:pPr>
              <a:lnSpc>
                <a:spcPct val="95000"/>
              </a:lnSpc>
              <a:defRPr/>
            </a:pPr>
            <a:r>
              <a:rPr lang="en-US" sz="1050" i="1" dirty="0"/>
              <a:t>adapted from KDE</a:t>
            </a:r>
          </a:p>
        </p:txBody>
      </p:sp>
      <p:sp>
        <p:nvSpPr>
          <p:cNvPr id="4" name="Slide Number Placeholder 3"/>
          <p:cNvSpPr>
            <a:spLocks noGrp="1"/>
          </p:cNvSpPr>
          <p:nvPr>
            <p:ph type="sldNum" sz="quarter" idx="12"/>
          </p:nvPr>
        </p:nvSpPr>
        <p:spPr/>
        <p:txBody>
          <a:bodyPr/>
          <a:lstStyle/>
          <a:p>
            <a:fld id="{4FAB73BC-B049-4115-A692-8D63A059BFB8}" type="slidenum">
              <a:rPr lang="en-US" smtClean="0"/>
              <a:t>47</a:t>
            </a:fld>
            <a:endParaRPr lang="en-US" dirty="0"/>
          </a:p>
        </p:txBody>
      </p:sp>
    </p:spTree>
    <p:extLst>
      <p:ext uri="{BB962C8B-B14F-4D97-AF65-F5344CB8AC3E}">
        <p14:creationId xmlns:p14="http://schemas.microsoft.com/office/powerpoint/2010/main" val="2200813"/>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a:xfrm>
            <a:off x="1981200" y="108626"/>
            <a:ext cx="8458200" cy="1066800"/>
          </a:xfrm>
        </p:spPr>
        <p:txBody>
          <a:bodyPr/>
          <a:lstStyle/>
          <a:p>
            <a:pPr algn="ctr"/>
            <a:r>
              <a:rPr lang="en-US" altLang="en-US" dirty="0" smtClean="0">
                <a:solidFill>
                  <a:srgbClr val="FF0000"/>
                </a:solidFill>
              </a:rPr>
              <a:t>Diagnostic Reading Case Study</a:t>
            </a:r>
            <a:r>
              <a:rPr lang="en-US" altLang="en-US" dirty="0" smtClean="0"/>
              <a:t> </a:t>
            </a:r>
            <a:endParaRPr lang="en-US" altLang="en-US" sz="2500" dirty="0"/>
          </a:p>
        </p:txBody>
      </p:sp>
      <p:sp>
        <p:nvSpPr>
          <p:cNvPr id="3" name="Content Placeholder 2"/>
          <p:cNvSpPr>
            <a:spLocks noGrp="1"/>
          </p:cNvSpPr>
          <p:nvPr>
            <p:ph idx="1"/>
          </p:nvPr>
        </p:nvSpPr>
        <p:spPr>
          <a:xfrm>
            <a:off x="1828800" y="1295400"/>
            <a:ext cx="8458200" cy="5334000"/>
          </a:xfrm>
        </p:spPr>
        <p:txBody>
          <a:bodyPr>
            <a:normAutofit lnSpcReduction="10000"/>
          </a:bodyPr>
          <a:lstStyle/>
          <a:p>
            <a:pPr marL="0" indent="0">
              <a:buNone/>
              <a:defRPr/>
            </a:pPr>
            <a:r>
              <a:rPr lang="en-US" sz="3600" b="1" dirty="0">
                <a:solidFill>
                  <a:schemeClr val="accent2"/>
                </a:solidFill>
              </a:rPr>
              <a:t>Step 4:</a:t>
            </a:r>
            <a:r>
              <a:rPr lang="en-US" sz="3600" b="1" dirty="0">
                <a:solidFill>
                  <a:schemeClr val="accent4"/>
                </a:solidFill>
              </a:rPr>
              <a:t> </a:t>
            </a:r>
            <a:r>
              <a:rPr lang="en-US" sz="3600" b="1" dirty="0">
                <a:solidFill>
                  <a:schemeClr val="tx2"/>
                </a:solidFill>
              </a:rPr>
              <a:t>Progress Monitoring and Data Analysis </a:t>
            </a:r>
          </a:p>
          <a:p>
            <a:pPr marL="0" indent="0">
              <a:buNone/>
              <a:defRPr/>
            </a:pPr>
            <a:endParaRPr lang="en-US" sz="3600" dirty="0">
              <a:solidFill>
                <a:schemeClr val="accent4"/>
              </a:solidFill>
            </a:endParaRPr>
          </a:p>
          <a:p>
            <a:pPr>
              <a:defRPr/>
            </a:pPr>
            <a:r>
              <a:rPr lang="en-US" sz="2800" dirty="0">
                <a:solidFill>
                  <a:schemeClr val="accent4"/>
                </a:solidFill>
              </a:rPr>
              <a:t>Complete </a:t>
            </a:r>
            <a:r>
              <a:rPr lang="en-US" sz="2800" b="1" i="1" dirty="0">
                <a:solidFill>
                  <a:schemeClr val="accent4"/>
                </a:solidFill>
              </a:rPr>
              <a:t>Reading Intervention Tracking Sheets</a:t>
            </a:r>
            <a:r>
              <a:rPr lang="en-US" sz="2800" dirty="0">
                <a:solidFill>
                  <a:schemeClr val="accent4"/>
                </a:solidFill>
              </a:rPr>
              <a:t> for Weeks 1 and 2; Weeks 3 and 4; and Weeks 5 and 6</a:t>
            </a:r>
          </a:p>
          <a:p>
            <a:pPr>
              <a:defRPr/>
            </a:pPr>
            <a:r>
              <a:rPr lang="en-US" sz="2800" dirty="0">
                <a:solidFill>
                  <a:schemeClr val="accent4"/>
                </a:solidFill>
              </a:rPr>
              <a:t>Administer the Progressing Monitoring Tool </a:t>
            </a:r>
            <a:r>
              <a:rPr lang="en-US" sz="2800" b="1" i="1" dirty="0">
                <a:solidFill>
                  <a:schemeClr val="accent4"/>
                </a:solidFill>
              </a:rPr>
              <a:t>every 2 weeks</a:t>
            </a:r>
            <a:r>
              <a:rPr lang="en-US" sz="2800" dirty="0">
                <a:solidFill>
                  <a:schemeClr val="accent4"/>
                </a:solidFill>
              </a:rPr>
              <a:t> to determine student progress and if any adjustments need to be made to the Intervention Plan.</a:t>
            </a:r>
          </a:p>
          <a:p>
            <a:pPr marL="685800" indent="-571500">
              <a:buNone/>
              <a:defRPr/>
            </a:pPr>
            <a:endParaRPr lang="en-US" altLang="en-US" sz="3600" dirty="0"/>
          </a:p>
          <a:p>
            <a:pPr marL="685800" indent="-571500">
              <a:buNone/>
              <a:defRPr/>
            </a:pPr>
            <a:endParaRPr lang="en-US" altLang="en-US" sz="3600" dirty="0"/>
          </a:p>
          <a:p>
            <a:pPr marL="685800" indent="-571500">
              <a:buNone/>
              <a:defRPr/>
            </a:pPr>
            <a:r>
              <a:rPr lang="en-US" altLang="en-US" dirty="0" smtClean="0"/>
              <a:t>	</a:t>
            </a:r>
          </a:p>
        </p:txBody>
      </p:sp>
      <p:sp>
        <p:nvSpPr>
          <p:cNvPr id="2" name="Slide Number Placeholder 1"/>
          <p:cNvSpPr>
            <a:spLocks noGrp="1"/>
          </p:cNvSpPr>
          <p:nvPr>
            <p:ph type="sldNum" sz="quarter" idx="12"/>
          </p:nvPr>
        </p:nvSpPr>
        <p:spPr/>
        <p:txBody>
          <a:bodyPr/>
          <a:lstStyle/>
          <a:p>
            <a:fld id="{4FAB73BC-B049-4115-A692-8D63A059BFB8}" type="slidenum">
              <a:rPr lang="en-US" smtClean="0"/>
              <a:t>48</a:t>
            </a:fld>
            <a:endParaRPr lang="en-US" dirty="0"/>
          </a:p>
        </p:txBody>
      </p:sp>
    </p:spTree>
    <p:extLst>
      <p:ext uri="{BB962C8B-B14F-4D97-AF65-F5344CB8AC3E}">
        <p14:creationId xmlns:p14="http://schemas.microsoft.com/office/powerpoint/2010/main" val="28007010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600" b="1"/>
              <a:t>Reading: </a:t>
            </a:r>
          </a:p>
          <a:p>
            <a:pPr defTabSz="914400"/>
            <a:endParaRPr lang="da-DK" altLang="en-US" sz="3200"/>
          </a:p>
          <a:p>
            <a:pPr defTabSz="914400"/>
            <a:r>
              <a:rPr lang="da-DK" altLang="en-US" sz="3200" i="1"/>
              <a:t>Best Practices </a:t>
            </a:r>
            <a:r>
              <a:rPr lang="da-DK" altLang="en-US" sz="3200"/>
              <a:t>Chapter 10</a:t>
            </a:r>
            <a:endParaRPr lang="da-DK" altLang="en-US" sz="3200" i="1"/>
          </a:p>
          <a:p>
            <a:pPr defTabSz="914400"/>
            <a:endParaRPr lang="en-US" altLang="en-US" sz="3200"/>
          </a:p>
          <a:p>
            <a:pPr defTabSz="914400"/>
            <a:r>
              <a:rPr lang="en-US" altLang="en-US" sz="3200"/>
              <a:t>Administer the Oral Story Retelling Protocol to at least 5 students in your class</a:t>
            </a:r>
          </a:p>
          <a:p>
            <a:pPr defTabSz="914400"/>
            <a:endParaRPr lang="en-US" altLang="en-US" sz="3200"/>
          </a:p>
          <a:p>
            <a:pPr defTabSz="914400"/>
            <a:r>
              <a:rPr lang="en-US" altLang="en-US" sz="3200"/>
              <a:t>CRI Action Plan DUE Session 8</a:t>
            </a:r>
          </a:p>
          <a:p>
            <a:pPr defTabSz="914400"/>
            <a:endParaRPr lang="en-US" altLang="en-US" sz="3200"/>
          </a:p>
          <a:p>
            <a:pPr defTabSz="914400"/>
            <a:r>
              <a:rPr lang="en-US" altLang="en-US" sz="3200"/>
              <a:t>Begin Six Week Implementation Plan</a:t>
            </a:r>
          </a:p>
          <a:p>
            <a:pPr defTabSz="914400"/>
            <a:endParaRPr lang="da-DK" altLang="en-US" sz="3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49</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600" b="1" dirty="0" smtClean="0"/>
              <a:t>Session 6</a:t>
            </a:r>
          </a:p>
          <a:p>
            <a:pPr defTabSz="914400">
              <a:spcBef>
                <a:spcPct val="20000"/>
              </a:spcBef>
            </a:pPr>
            <a:endParaRPr lang="en-US" altLang="en-US" sz="3600" b="1" dirty="0"/>
          </a:p>
          <a:p>
            <a:pPr defTabSz="914400">
              <a:spcBef>
                <a:spcPct val="20000"/>
              </a:spcBef>
            </a:pPr>
            <a:r>
              <a:rPr lang="en-US" altLang="en-US" sz="3600" b="1" dirty="0" smtClean="0"/>
              <a:t>Reading(s</a:t>
            </a:r>
            <a:r>
              <a:rPr lang="en-US" altLang="en-US" sz="3600" b="1" dirty="0"/>
              <a:t>): </a:t>
            </a:r>
          </a:p>
          <a:p>
            <a:pPr defTabSz="914400"/>
            <a:endParaRPr lang="en-US" altLang="en-US" sz="3600" b="1" dirty="0"/>
          </a:p>
          <a:p>
            <a:pPr defTabSz="914400"/>
            <a:r>
              <a:rPr lang="da-DK" altLang="en-US" sz="3200" dirty="0"/>
              <a:t>Wasik (2012) Developing Vocabulary Through </a:t>
            </a:r>
            <a:r>
              <a:rPr lang="da-DK" altLang="en-US" sz="3200" dirty="0" smtClean="0"/>
              <a:t>Purposeful </a:t>
            </a:r>
            <a:r>
              <a:rPr lang="da-DK" altLang="en-US" sz="3200" dirty="0"/>
              <a:t>Strategic Reading </a:t>
            </a:r>
            <a:endParaRPr lang="en-US" altLang="en-US" sz="3600" dirty="0"/>
          </a:p>
          <a:p>
            <a:pPr defTabSz="914400"/>
            <a:endParaRPr lang="da-DK" altLang="en-US" sz="3600" dirty="0"/>
          </a:p>
          <a:p>
            <a:pPr defTabSz="914400"/>
            <a:endParaRPr lang="da-DK" altLang="en-US" sz="3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50</a:t>
            </a:fld>
            <a:endParaRPr lang="en-US" dirty="0"/>
          </a:p>
        </p:txBody>
      </p:sp>
    </p:spTree>
    <p:extLst>
      <p:ext uri="{BB962C8B-B14F-4D97-AF65-F5344CB8AC3E}">
        <p14:creationId xmlns:p14="http://schemas.microsoft.com/office/powerpoint/2010/main" val="1897247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2057400" y="1905000"/>
            <a:ext cx="8153400" cy="4495800"/>
          </a:xfrm>
        </p:spPr>
        <p:txBody>
          <a:bodyPr>
            <a:normAutofit/>
          </a:bodyPr>
          <a:lstStyle/>
          <a:p>
            <a:pPr marL="0" indent="0">
              <a:buNone/>
            </a:pPr>
            <a:r>
              <a:rPr lang="en-US" altLang="en-US" sz="3200" b="1" dirty="0">
                <a:solidFill>
                  <a:srgbClr val="800000"/>
                </a:solidFill>
              </a:rPr>
              <a:t>Question: What is the primary ingredient in the recipe for every child’s reading success? </a:t>
            </a:r>
          </a:p>
          <a:p>
            <a:pPr marL="0" indent="0">
              <a:buNone/>
            </a:pPr>
            <a:endParaRPr lang="en-US" altLang="en-US" sz="3200" b="1" dirty="0">
              <a:solidFill>
                <a:srgbClr val="800000"/>
              </a:solidFill>
            </a:endParaRPr>
          </a:p>
          <a:p>
            <a:pPr marL="0" indent="0">
              <a:buNone/>
            </a:pPr>
            <a:r>
              <a:rPr lang="en-US" altLang="en-US" sz="3200" b="1" dirty="0">
                <a:solidFill>
                  <a:srgbClr val="800000"/>
                </a:solidFill>
              </a:rPr>
              <a:t>Answer: An effective classroom teacher who has the ability to teach reading to a group of children that have a variety of abilities and needs (e.g., Snow, Griffin, &amp; Burns, 2005; Strickland, Snow, Griffin, Burns, &amp; McNamara, 2002).</a:t>
            </a:r>
          </a:p>
        </p:txBody>
      </p:sp>
      <p:pic>
        <p:nvPicPr>
          <p:cNvPr id="151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814573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to</a:t>
            </a: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1825</TotalTime>
  <Words>2979</Words>
  <Application>Microsoft Office PowerPoint</Application>
  <PresentationFormat>Widescreen</PresentationFormat>
  <Paragraphs>428</Paragraphs>
  <Slides>50</Slides>
  <Notes>12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50</vt:i4>
      </vt:variant>
    </vt:vector>
  </HeadingPairs>
  <TitlesOfParts>
    <vt:vector size="67" baseType="lpstr">
      <vt:lpstr>MS PGothic</vt:lpstr>
      <vt:lpstr>SimSun</vt:lpstr>
      <vt:lpstr>Arial</vt:lpstr>
      <vt:lpstr>Baskerville Old Face</vt:lpstr>
      <vt:lpstr>Britannic Bold</vt:lpstr>
      <vt:lpstr>Calibri</vt:lpstr>
      <vt:lpstr>Constantia</vt:lpstr>
      <vt:lpstr>Corbel</vt:lpstr>
      <vt:lpstr>Helvetica</vt:lpstr>
      <vt:lpstr>Segoe UI Light</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This I Believe…</vt:lpstr>
      <vt:lpstr>PowerPoint Presentation</vt:lpstr>
      <vt:lpstr>PowerPoint Presentation</vt:lpstr>
      <vt:lpstr>PowerPoint Presentation</vt:lpstr>
      <vt:lpstr>PowerPoint Presentation</vt:lpstr>
      <vt:lpstr>PowerPoint Presentation</vt:lpstr>
      <vt:lpstr>PowerPoint Presentation</vt:lpstr>
      <vt:lpstr>What do You Believe?</vt:lpstr>
      <vt:lpstr>PowerPoint Presentation</vt:lpstr>
      <vt:lpstr>Language and Literacy</vt:lpstr>
      <vt:lpstr>Reading Comprehension </vt:lpstr>
      <vt:lpstr>Reading Comprehension </vt:lpstr>
      <vt:lpstr>Assessment for Reading Comprehension</vt:lpstr>
      <vt:lpstr>Retelling as an Assessment Tool</vt:lpstr>
      <vt:lpstr>Retelling as an Assessment Tool</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Let’s Practice</vt:lpstr>
      <vt:lpstr>Let’s Practice</vt:lpstr>
      <vt:lpstr>Intervention Defined</vt:lpstr>
      <vt:lpstr>Interventions Can Be…</vt:lpstr>
      <vt:lpstr>Effective Interventions are always…</vt:lpstr>
      <vt:lpstr>What Intervention Is And What It Isn’t</vt:lpstr>
      <vt:lpstr>Purpose of Progress Monitoring</vt:lpstr>
      <vt:lpstr>Progress Monitoring: Do’s and Don’ts</vt:lpstr>
      <vt:lpstr>Progress Monitoring Menu</vt:lpstr>
      <vt:lpstr>When Effectiveness of An Academic Intervention Can Be Determined</vt:lpstr>
      <vt:lpstr>Diagnostic Reading Case Study </vt:lpstr>
      <vt:lpstr>PowerPoint Presentation</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69</cp:revision>
  <dcterms:created xsi:type="dcterms:W3CDTF">2016-10-22T21:04:54Z</dcterms:created>
  <dcterms:modified xsi:type="dcterms:W3CDTF">2017-02-20T22:47:03Z</dcterms:modified>
</cp:coreProperties>
</file>